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88"/>
  </p:notesMasterIdLst>
  <p:handoutMasterIdLst>
    <p:handoutMasterId r:id="rId89"/>
  </p:handoutMasterIdLst>
  <p:sldIdLst>
    <p:sldId id="558" r:id="rId3"/>
    <p:sldId id="559" r:id="rId4"/>
    <p:sldId id="560" r:id="rId5"/>
    <p:sldId id="529" r:id="rId6"/>
    <p:sldId id="531" r:id="rId7"/>
    <p:sldId id="569" r:id="rId8"/>
    <p:sldId id="570" r:id="rId9"/>
    <p:sldId id="564" r:id="rId10"/>
    <p:sldId id="571" r:id="rId11"/>
    <p:sldId id="572" r:id="rId12"/>
    <p:sldId id="574" r:id="rId13"/>
    <p:sldId id="625" r:id="rId14"/>
    <p:sldId id="573" r:id="rId15"/>
    <p:sldId id="620" r:id="rId16"/>
    <p:sldId id="575" r:id="rId17"/>
    <p:sldId id="576" r:id="rId18"/>
    <p:sldId id="577" r:id="rId19"/>
    <p:sldId id="627" r:id="rId20"/>
    <p:sldId id="626" r:id="rId21"/>
    <p:sldId id="578" r:id="rId22"/>
    <p:sldId id="583" r:id="rId23"/>
    <p:sldId id="579" r:id="rId24"/>
    <p:sldId id="584" r:id="rId25"/>
    <p:sldId id="585" r:id="rId26"/>
    <p:sldId id="586" r:id="rId27"/>
    <p:sldId id="587" r:id="rId28"/>
    <p:sldId id="588" r:id="rId29"/>
    <p:sldId id="628" r:id="rId30"/>
    <p:sldId id="629" r:id="rId31"/>
    <p:sldId id="589" r:id="rId32"/>
    <p:sldId id="590" r:id="rId33"/>
    <p:sldId id="591" r:id="rId34"/>
    <p:sldId id="592" r:id="rId35"/>
    <p:sldId id="593" r:id="rId36"/>
    <p:sldId id="594" r:id="rId37"/>
    <p:sldId id="621" r:id="rId38"/>
    <p:sldId id="630" r:id="rId39"/>
    <p:sldId id="595" r:id="rId40"/>
    <p:sldId id="550" r:id="rId41"/>
    <p:sldId id="552" r:id="rId42"/>
    <p:sldId id="597" r:id="rId43"/>
    <p:sldId id="553" r:id="rId44"/>
    <p:sldId id="554" r:id="rId45"/>
    <p:sldId id="631" r:id="rId46"/>
    <p:sldId id="555" r:id="rId47"/>
    <p:sldId id="556" r:id="rId48"/>
    <p:sldId id="632" r:id="rId49"/>
    <p:sldId id="557" r:id="rId50"/>
    <p:sldId id="598" r:id="rId51"/>
    <p:sldId id="599" r:id="rId52"/>
    <p:sldId id="600" r:id="rId53"/>
    <p:sldId id="601" r:id="rId54"/>
    <p:sldId id="622" r:id="rId55"/>
    <p:sldId id="604" r:id="rId56"/>
    <p:sldId id="602" r:id="rId57"/>
    <p:sldId id="603" r:id="rId58"/>
    <p:sldId id="605" r:id="rId59"/>
    <p:sldId id="606" r:id="rId60"/>
    <p:sldId id="623" r:id="rId61"/>
    <p:sldId id="607" r:id="rId62"/>
    <p:sldId id="539" r:id="rId63"/>
    <p:sldId id="540" r:id="rId64"/>
    <p:sldId id="541" r:id="rId65"/>
    <p:sldId id="542" r:id="rId66"/>
    <p:sldId id="543" r:id="rId67"/>
    <p:sldId id="544" r:id="rId68"/>
    <p:sldId id="545" r:id="rId69"/>
    <p:sldId id="546" r:id="rId70"/>
    <p:sldId id="547" r:id="rId71"/>
    <p:sldId id="548" r:id="rId72"/>
    <p:sldId id="549" r:id="rId73"/>
    <p:sldId id="608" r:id="rId74"/>
    <p:sldId id="611" r:id="rId75"/>
    <p:sldId id="609" r:id="rId76"/>
    <p:sldId id="610" r:id="rId77"/>
    <p:sldId id="624" r:id="rId78"/>
    <p:sldId id="612" r:id="rId79"/>
    <p:sldId id="613" r:id="rId80"/>
    <p:sldId id="633" r:id="rId81"/>
    <p:sldId id="614" r:id="rId82"/>
    <p:sldId id="617" r:id="rId83"/>
    <p:sldId id="615" r:id="rId84"/>
    <p:sldId id="618" r:id="rId85"/>
    <p:sldId id="619" r:id="rId86"/>
    <p:sldId id="638" r:id="rId87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56A4F6D-0968-42AC-A4D8-EEC073C20329}">
          <p14:sldIdLst>
            <p14:sldId id="558"/>
            <p14:sldId id="559"/>
          </p14:sldIdLst>
        </p14:section>
        <p14:section name="Permutations" id="{2B162301-A278-4FD9-B926-F6C51DB74D05}">
          <p14:sldIdLst>
            <p14:sldId id="560"/>
            <p14:sldId id="529"/>
            <p14:sldId id="531"/>
            <p14:sldId id="569"/>
            <p14:sldId id="570"/>
            <p14:sldId id="564"/>
            <p14:sldId id="571"/>
            <p14:sldId id="572"/>
            <p14:sldId id="574"/>
            <p14:sldId id="625"/>
            <p14:sldId id="573"/>
            <p14:sldId id="620"/>
            <p14:sldId id="575"/>
            <p14:sldId id="576"/>
            <p14:sldId id="577"/>
            <p14:sldId id="627"/>
            <p14:sldId id="626"/>
            <p14:sldId id="578"/>
            <p14:sldId id="583"/>
            <p14:sldId id="579"/>
            <p14:sldId id="584"/>
            <p14:sldId id="585"/>
            <p14:sldId id="586"/>
            <p14:sldId id="587"/>
            <p14:sldId id="588"/>
            <p14:sldId id="628"/>
            <p14:sldId id="629"/>
            <p14:sldId id="589"/>
            <p14:sldId id="590"/>
            <p14:sldId id="591"/>
            <p14:sldId id="592"/>
            <p14:sldId id="593"/>
            <p14:sldId id="594"/>
            <p14:sldId id="621"/>
            <p14:sldId id="630"/>
          </p14:sldIdLst>
        </p14:section>
        <p14:section name="Variations" id="{AC19DA7B-046E-4D75-A84E-AA3B168E348C}">
          <p14:sldIdLst>
            <p14:sldId id="595"/>
            <p14:sldId id="550"/>
            <p14:sldId id="552"/>
            <p14:sldId id="597"/>
            <p14:sldId id="553"/>
            <p14:sldId id="554"/>
            <p14:sldId id="631"/>
            <p14:sldId id="555"/>
            <p14:sldId id="556"/>
            <p14:sldId id="632"/>
            <p14:sldId id="557"/>
            <p14:sldId id="598"/>
            <p14:sldId id="599"/>
            <p14:sldId id="600"/>
            <p14:sldId id="601"/>
            <p14:sldId id="622"/>
            <p14:sldId id="604"/>
            <p14:sldId id="602"/>
            <p14:sldId id="603"/>
            <p14:sldId id="605"/>
            <p14:sldId id="606"/>
            <p14:sldId id="623"/>
          </p14:sldIdLst>
        </p14:section>
        <p14:section name="Combinations" id="{3A9E0487-462C-422B-98A4-37298161BEA0}">
          <p14:sldIdLst>
            <p14:sldId id="607"/>
            <p14:sldId id="539"/>
            <p14:sldId id="540"/>
            <p14:sldId id="541"/>
            <p14:sldId id="542"/>
            <p14:sldId id="543"/>
            <p14:sldId id="544"/>
            <p14:sldId id="545"/>
            <p14:sldId id="546"/>
            <p14:sldId id="547"/>
            <p14:sldId id="548"/>
            <p14:sldId id="549"/>
            <p14:sldId id="608"/>
            <p14:sldId id="611"/>
            <p14:sldId id="609"/>
            <p14:sldId id="610"/>
            <p14:sldId id="624"/>
            <p14:sldId id="612"/>
            <p14:sldId id="613"/>
            <p14:sldId id="633"/>
          </p14:sldIdLst>
        </p14:section>
        <p14:section name="Binomial Coefficients, Pascal's Triangle" id="{6C67209F-0759-4DE2-9FB7-A2997566BC25}">
          <p14:sldIdLst>
            <p14:sldId id="614"/>
            <p14:sldId id="617"/>
            <p14:sldId id="615"/>
            <p14:sldId id="618"/>
            <p14:sldId id="619"/>
            <p14:sldId id="63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C782"/>
    <a:srgbClr val="D9D5C7"/>
    <a:srgbClr val="FFFF00"/>
    <a:srgbClr val="FFF0D9"/>
    <a:srgbClr val="FFA72A"/>
    <a:srgbClr val="F0F5FA"/>
    <a:srgbClr val="1A8AFA"/>
    <a:srgbClr val="0097CC"/>
    <a:srgbClr val="FDFFFF"/>
    <a:srgbClr val="603A14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135" autoAdjust="0"/>
    <p:restoredTop sz="94533" autoAdjust="0"/>
  </p:normalViewPr>
  <p:slideViewPr>
    <p:cSldViewPr>
      <p:cViewPr varScale="1">
        <p:scale>
          <a:sx n="76" d="100"/>
          <a:sy n="76" d="100"/>
        </p:scale>
        <p:origin x="120" y="768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76" Type="http://schemas.openxmlformats.org/officeDocument/2006/relationships/slide" Target="slides/slide74.xml"/><Relationship Id="rId84" Type="http://schemas.openxmlformats.org/officeDocument/2006/relationships/slide" Target="slides/slide82.xml"/><Relationship Id="rId89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87" Type="http://schemas.openxmlformats.org/officeDocument/2006/relationships/slide" Target="slides/slide85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90" Type="http://schemas.openxmlformats.org/officeDocument/2006/relationships/presProps" Target="presProp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93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notesMaster" Target="notesMasters/notesMaster1.xml"/><Relationship Id="rId91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21-May-19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‹Nr.›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21-May-19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0268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281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4145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58DB6E-1378-4DEA-8AA6-73BF3CD06D01}" type="datetime1">
              <a:rPr lang="en-US" smtClean="0"/>
              <a:t>21-May-19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3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3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2437765" y="76200"/>
            <a:ext cx="9446339" cy="9144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lnSpc>
                <a:spcPts val="4000"/>
              </a:lnSpc>
              <a:defRPr sz="4000"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 hasCustomPrompt="1"/>
          </p:nvPr>
        </p:nvSpPr>
        <p:spPr>
          <a:xfrm>
            <a:off x="304721" y="1066800"/>
            <a:ext cx="11579384" cy="579646"/>
          </a:xfrm>
          <a:prstGeom prst="rect">
            <a:avLst/>
          </a:prstGeom>
        </p:spPr>
        <p:txBody>
          <a:bodyPr>
            <a:spAutoFit/>
          </a:bodyPr>
          <a:lstStyle>
            <a:lvl1pPr marL="282575" indent="-282575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None/>
              <a:tabLst>
                <a:tab pos="282575" algn="l"/>
              </a:tabLst>
              <a:defRPr sz="3000" baseline="0"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  <a:lvl2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defRPr sz="3000">
                <a:solidFill>
                  <a:schemeClr val="tx1">
                    <a:lumMod val="40000"/>
                    <a:lumOff val="60000"/>
                  </a:schemeClr>
                </a:solidFill>
              </a:defRPr>
            </a:lvl2pPr>
            <a:lvl3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defRPr sz="2800">
                <a:solidFill>
                  <a:schemeClr val="tx1">
                    <a:lumMod val="40000"/>
                    <a:lumOff val="60000"/>
                  </a:schemeClr>
                </a:solidFill>
              </a:defRPr>
            </a:lvl3pPr>
            <a:lvl4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defRPr sz="2600">
                <a:solidFill>
                  <a:schemeClr val="tx1">
                    <a:lumMod val="40000"/>
                    <a:lumOff val="60000"/>
                  </a:schemeClr>
                </a:solidFill>
              </a:defRPr>
            </a:lvl4pPr>
            <a:lvl5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defRPr sz="2400">
                <a:solidFill>
                  <a:schemeClr val="tx1">
                    <a:lumMod val="40000"/>
                    <a:lumOff val="60000"/>
                  </a:schemeClr>
                </a:solidFill>
              </a:defRPr>
            </a:lvl5pPr>
          </a:lstStyle>
          <a:p>
            <a:pPr lvl="0"/>
            <a:r>
              <a:rPr lang="en-US" dirty="0"/>
              <a:t>Example description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57081" y="1828801"/>
            <a:ext cx="11173090" cy="5880447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>
              <a:spcBef>
                <a:spcPts val="0"/>
              </a:spcBef>
              <a:buNone/>
              <a:defRPr lang="en-US" sz="1800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defRPr>
            </a:lvl1pPr>
          </a:lstStyle>
          <a:p>
            <a:pPr lvl="0"/>
            <a:r>
              <a:rPr lang="en-US" noProof="1"/>
              <a:t>Source code box</a:t>
            </a:r>
          </a:p>
          <a:p>
            <a:pPr lvl="0"/>
            <a:endParaRPr lang="en-US" noProof="1"/>
          </a:p>
          <a:p>
            <a:pPr lvl="0"/>
            <a:endParaRPr lang="en-US" noProof="1"/>
          </a:p>
          <a:p>
            <a:pPr lvl="0"/>
            <a:endParaRPr lang="en-US" noProof="1"/>
          </a:p>
          <a:p>
            <a:pPr lvl="0"/>
            <a:endParaRPr lang="en-US" noProof="1"/>
          </a:p>
          <a:p>
            <a:pPr lvl="0"/>
            <a:endParaRPr lang="en-US" noProof="1"/>
          </a:p>
          <a:p>
            <a:pPr lvl="0"/>
            <a:endParaRPr lang="en-US" noProof="1"/>
          </a:p>
          <a:p>
            <a:pPr lvl="0"/>
            <a:endParaRPr lang="en-US" noProof="1"/>
          </a:p>
          <a:p>
            <a:pPr lvl="0"/>
            <a:endParaRPr lang="en-US" noProof="1"/>
          </a:p>
          <a:p>
            <a:pPr lvl="0"/>
            <a:endParaRPr lang="en-US" noProof="1"/>
          </a:p>
          <a:p>
            <a:pPr lvl="0"/>
            <a:endParaRPr lang="en-US" noProof="1"/>
          </a:p>
          <a:p>
            <a:pPr lvl="0"/>
            <a:endParaRPr lang="en-US" noProof="1"/>
          </a:p>
          <a:p>
            <a:pPr lvl="0"/>
            <a:endParaRPr lang="en-US" noProof="1"/>
          </a:p>
          <a:p>
            <a:pPr lvl="0"/>
            <a:endParaRPr lang="en-US" noProof="1"/>
          </a:p>
          <a:p>
            <a:pPr lvl="0"/>
            <a:endParaRPr lang="en-US" noProof="1"/>
          </a:p>
          <a:p>
            <a:pPr lvl="0"/>
            <a:endParaRPr lang="en-US" noProof="1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>
          <a:xfrm>
            <a:off x="11477810" y="6553200"/>
            <a:ext cx="609441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63541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48528F-7D19-4CDD-AADE-CBC5E3B8B2EC}" type="datetime1">
              <a:rPr lang="en-US" smtClean="0"/>
              <a:t>21-May-19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69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softuni.org/" TargetMode="External"/><Relationship Id="rId11" Type="http://schemas.openxmlformats.org/officeDocument/2006/relationships/image" Target="../media/image9.png"/><Relationship Id="rId5" Type="http://schemas.openxmlformats.org/officeDocument/2006/relationships/image" Target="../media/image5.png"/><Relationship Id="rId10" Type="http://schemas.openxmlformats.org/officeDocument/2006/relationships/image" Target="../media/image8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1.png"/><Relationship Id="rId7" Type="http://schemas.openxmlformats.org/officeDocument/2006/relationships/image" Target="../media/image26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slide" Target="slide80.xml"/><Relationship Id="rId3" Type="http://schemas.openxmlformats.org/officeDocument/2006/relationships/image" Target="../media/image10.png"/><Relationship Id="rId7" Type="http://schemas.openxmlformats.org/officeDocument/2006/relationships/slide" Target="slide38.xml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5.png"/><Relationship Id="rId5" Type="http://schemas.openxmlformats.org/officeDocument/2006/relationships/image" Target="../media/image13.png"/><Relationship Id="rId10" Type="http://schemas.openxmlformats.org/officeDocument/2006/relationships/slide" Target="slide60.xml"/><Relationship Id="rId4" Type="http://schemas.openxmlformats.org/officeDocument/2006/relationships/slide" Target="slide3.xml"/><Relationship Id="rId9" Type="http://schemas.openxmlformats.org/officeDocument/2006/relationships/image" Target="../media/image12.png"/><Relationship Id="rId14" Type="http://schemas.openxmlformats.org/officeDocument/2006/relationships/image" Target="../media/image160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1.png"/><Relationship Id="rId7" Type="http://schemas.openxmlformats.org/officeDocument/2006/relationships/image" Target="../media/image26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1.png"/><Relationship Id="rId7" Type="http://schemas.openxmlformats.org/officeDocument/2006/relationships/image" Target="../media/image26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1.png"/><Relationship Id="rId7" Type="http://schemas.openxmlformats.org/officeDocument/2006/relationships/image" Target="../media/image26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1.png"/><Relationship Id="rId7" Type="http://schemas.openxmlformats.org/officeDocument/2006/relationships/image" Target="../media/image26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1.png"/><Relationship Id="rId7" Type="http://schemas.openxmlformats.org/officeDocument/2006/relationships/image" Target="../media/image26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1.png"/><Relationship Id="rId7" Type="http://schemas.openxmlformats.org/officeDocument/2006/relationships/image" Target="../media/image26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2.png"/><Relationship Id="rId7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1.png"/><Relationship Id="rId7" Type="http://schemas.openxmlformats.org/officeDocument/2006/relationships/image" Target="../media/image26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1.png"/><Relationship Id="rId7" Type="http://schemas.openxmlformats.org/officeDocument/2006/relationships/image" Target="../media/image26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1.png"/><Relationship Id="rId7" Type="http://schemas.openxmlformats.org/officeDocument/2006/relationships/image" Target="../media/image27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://hardprogrammer.blogspot.bg/2006/11/permutaciones-con-repeticin.html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3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1.png"/><Relationship Id="rId7" Type="http://schemas.openxmlformats.org/officeDocument/2006/relationships/image" Target="../media/image3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0.png"/><Relationship Id="rId4" Type="http://schemas.openxmlformats.org/officeDocument/2006/relationships/image" Target="../media/image32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0.png"/><Relationship Id="rId7" Type="http://schemas.openxmlformats.org/officeDocument/2006/relationships/image" Target="../media/image3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0.png"/><Relationship Id="rId7" Type="http://schemas.openxmlformats.org/officeDocument/2006/relationships/image" Target="../media/image3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30.png"/><Relationship Id="rId7" Type="http://schemas.openxmlformats.org/officeDocument/2006/relationships/image" Target="../media/image3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5.png"/><Relationship Id="rId4" Type="http://schemas.openxmlformats.org/officeDocument/2006/relationships/image" Target="../media/image32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5.png"/><Relationship Id="rId4" Type="http://schemas.openxmlformats.org/officeDocument/2006/relationships/image" Target="../media/image41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5.png"/><Relationship Id="rId4" Type="http://schemas.openxmlformats.org/officeDocument/2006/relationships/image" Target="../media/image41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7.png"/><Relationship Id="rId4" Type="http://schemas.openxmlformats.org/officeDocument/2006/relationships/image" Target="../media/image41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8.png"/><Relationship Id="rId4" Type="http://schemas.openxmlformats.org/officeDocument/2006/relationships/image" Target="../media/image41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0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0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0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480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884612" y="685800"/>
            <a:ext cx="7610942" cy="1087372"/>
          </a:xfrm>
        </p:spPr>
        <p:txBody>
          <a:bodyPr>
            <a:normAutofit/>
          </a:bodyPr>
          <a:lstStyle/>
          <a:p>
            <a:r>
              <a:rPr lang="en-US" noProof="1"/>
              <a:t>Combinatorial Algorithms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948026" y="1905000"/>
            <a:ext cx="7547528" cy="1394093"/>
          </a:xfrm>
        </p:spPr>
        <p:txBody>
          <a:bodyPr>
            <a:normAutofit/>
          </a:bodyPr>
          <a:lstStyle/>
          <a:p>
            <a:r>
              <a:rPr lang="en-US" dirty="0"/>
              <a:t>Generating Permutations, Variations, Combinations, …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600998"/>
            <a:ext cx="3187613" cy="525135"/>
          </a:xfrm>
        </p:spPr>
        <p:txBody>
          <a:bodyPr/>
          <a:lstStyle/>
          <a:p>
            <a:r>
              <a:rPr lang="en-US" dirty="0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5070897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576003"/>
            <a:ext cx="3187613" cy="363552"/>
          </a:xfrm>
        </p:spPr>
        <p:txBody>
          <a:bodyPr/>
          <a:lstStyle/>
          <a:p>
            <a:r>
              <a:rPr lang="en-US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917165"/>
            <a:ext cx="3187613" cy="331235"/>
          </a:xfrm>
        </p:spPr>
        <p:txBody>
          <a:bodyPr/>
          <a:lstStyle/>
          <a:p>
            <a:r>
              <a:rPr lang="en-US" dirty="0">
                <a:hlinkClick r:id="rId3"/>
              </a:rPr>
              <a:t>http://softuni.bg</a:t>
            </a:r>
            <a:endParaRPr lang="en-US" dirty="0"/>
          </a:p>
        </p:txBody>
      </p:sp>
      <p:pic>
        <p:nvPicPr>
          <p:cNvPr id="1028" name="Picture 4" title="CC-BY-NC-SA License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983" y="3310050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4" name="Picture 2" title="Software University Foundation">
            <a:hlinkClick r:id="rId6" tooltip="Software University Foundation"/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33" t="-11972" r="-4044" b="1048"/>
          <a:stretch/>
        </p:blipFill>
        <p:spPr bwMode="auto">
          <a:xfrm>
            <a:off x="825157" y="2176104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884612" y="3897601"/>
            <a:ext cx="2133598" cy="234148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 rot="576164">
            <a:off x="5114001" y="3774786"/>
            <a:ext cx="2083134" cy="7229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Combinatorial</a:t>
            </a:r>
            <a:br>
              <a:rPr lang="en-US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</a:br>
            <a:r>
              <a:rPr lang="en-US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Algorithms</a:t>
            </a:r>
          </a:p>
        </p:txBody>
      </p:sp>
      <p:pic>
        <p:nvPicPr>
          <p:cNvPr id="13" name="Picture 2" descr="File:Partition3D.sv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15945">
            <a:off x="8644527" y="3975189"/>
            <a:ext cx="2921883" cy="2191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8" descr="http://3.bp.blogspot.com/_MDUvQh4tF8E/Sirt7EiOY6I/AAAAAAAAAHw/xFHVr5PNBes/s400/perm_cube.png"/>
          <p:cNvPicPr>
            <a:picLocks noChangeAspect="1" noChangeArrowheads="1"/>
          </p:cNvPicPr>
          <p:nvPr/>
        </p:nvPicPr>
        <p:blipFill>
          <a:blip r:embed="rId10" cstate="print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281161">
            <a:off x="7720604" y="3595969"/>
            <a:ext cx="1624610" cy="1674856"/>
          </a:xfrm>
          <a:prstGeom prst="rect">
            <a:avLst/>
          </a:prstGeom>
          <a:ln>
            <a:noFill/>
          </a:ln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https://raw.github.com/eoincampbell/combinatorics/master/combinatorics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6115" y="4724400"/>
            <a:ext cx="1450105" cy="1450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18441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338C81-B7B6-4021-8179-92A5FA8C1C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0" name="Title 29">
            <a:extLst>
              <a:ext uri="{FF2B5EF4-FFF2-40B4-BE49-F238E27FC236}">
                <a16:creationId xmlns:a16="http://schemas.microsoft.com/office/drawing/2014/main" id="{41BCBF9F-D7C5-46A9-B584-D2E2787A7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Permutations</a:t>
            </a:r>
            <a:endParaRPr lang="bg-BG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73B82EE-D7EE-4A30-9CDE-79A054631FDE}"/>
              </a:ext>
            </a:extLst>
          </p:cNvPr>
          <p:cNvGraphicFramePr>
            <a:graphicFrameLocks noGrp="1"/>
          </p:cNvGraphicFramePr>
          <p:nvPr/>
        </p:nvGraphicFramePr>
        <p:xfrm>
          <a:off x="1522412" y="2438400"/>
          <a:ext cx="1624542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1514">
                  <a:extLst>
                    <a:ext uri="{9D8B030D-6E8A-4147-A177-3AD203B41FA5}">
                      <a16:colId xmlns:a16="http://schemas.microsoft.com/office/drawing/2014/main" val="2512372165"/>
                    </a:ext>
                  </a:extLst>
                </a:gridCol>
                <a:gridCol w="541514">
                  <a:extLst>
                    <a:ext uri="{9D8B030D-6E8A-4147-A177-3AD203B41FA5}">
                      <a16:colId xmlns:a16="http://schemas.microsoft.com/office/drawing/2014/main" val="274016159"/>
                    </a:ext>
                  </a:extLst>
                </a:gridCol>
                <a:gridCol w="541514">
                  <a:extLst>
                    <a:ext uri="{9D8B030D-6E8A-4147-A177-3AD203B41FA5}">
                      <a16:colId xmlns:a16="http://schemas.microsoft.com/office/drawing/2014/main" val="97363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0250036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9EC3FF70-C273-4FBF-BF86-05AB78EDE5FE}"/>
              </a:ext>
            </a:extLst>
          </p:cNvPr>
          <p:cNvSpPr txBox="1"/>
          <p:nvPr/>
        </p:nvSpPr>
        <p:spPr>
          <a:xfrm>
            <a:off x="836612" y="1385840"/>
            <a:ext cx="54389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Order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</a:rPr>
              <a:t>A</a:t>
            </a:r>
            <a:r>
              <a:rPr lang="en-GB" sz="2800" dirty="0"/>
              <a:t>,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</a:rPr>
              <a:t>B</a:t>
            </a:r>
            <a:r>
              <a:rPr lang="en-GB" sz="2800" dirty="0"/>
              <a:t> and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</a:rPr>
              <a:t>C</a:t>
            </a:r>
            <a:r>
              <a:rPr lang="en-GB" sz="2800" dirty="0"/>
              <a:t> in all possible ways</a:t>
            </a:r>
          </a:p>
        </p:txBody>
      </p:sp>
      <p:graphicFrame>
        <p:nvGraphicFramePr>
          <p:cNvPr id="31" name="Table 30">
            <a:extLst>
              <a:ext uri="{FF2B5EF4-FFF2-40B4-BE49-F238E27FC236}">
                <a16:creationId xmlns:a16="http://schemas.microsoft.com/office/drawing/2014/main" id="{147A39BB-E872-4188-A7FE-288C26B2D3FA}"/>
              </a:ext>
            </a:extLst>
          </p:cNvPr>
          <p:cNvGraphicFramePr>
            <a:graphicFrameLocks noGrp="1"/>
          </p:cNvGraphicFramePr>
          <p:nvPr/>
        </p:nvGraphicFramePr>
        <p:xfrm>
          <a:off x="5332412" y="2438400"/>
          <a:ext cx="1624542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1514">
                  <a:extLst>
                    <a:ext uri="{9D8B030D-6E8A-4147-A177-3AD203B41FA5}">
                      <a16:colId xmlns:a16="http://schemas.microsoft.com/office/drawing/2014/main" val="2512372165"/>
                    </a:ext>
                  </a:extLst>
                </a:gridCol>
                <a:gridCol w="541514">
                  <a:extLst>
                    <a:ext uri="{9D8B030D-6E8A-4147-A177-3AD203B41FA5}">
                      <a16:colId xmlns:a16="http://schemas.microsoft.com/office/drawing/2014/main" val="274016159"/>
                    </a:ext>
                  </a:extLst>
                </a:gridCol>
                <a:gridCol w="541514">
                  <a:extLst>
                    <a:ext uri="{9D8B030D-6E8A-4147-A177-3AD203B41FA5}">
                      <a16:colId xmlns:a16="http://schemas.microsoft.com/office/drawing/2014/main" val="97363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0250036"/>
                  </a:ext>
                </a:extLst>
              </a:tr>
            </a:tbl>
          </a:graphicData>
        </a:graphic>
      </p:graphicFrame>
      <p:graphicFrame>
        <p:nvGraphicFramePr>
          <p:cNvPr id="32" name="Table 31">
            <a:extLst>
              <a:ext uri="{FF2B5EF4-FFF2-40B4-BE49-F238E27FC236}">
                <a16:creationId xmlns:a16="http://schemas.microsoft.com/office/drawing/2014/main" id="{5BBD6D8D-7A98-4BE5-9748-D7EC6C3C4E2D}"/>
              </a:ext>
            </a:extLst>
          </p:cNvPr>
          <p:cNvGraphicFramePr>
            <a:graphicFrameLocks noGrp="1"/>
          </p:cNvGraphicFramePr>
          <p:nvPr/>
        </p:nvGraphicFramePr>
        <p:xfrm>
          <a:off x="9124077" y="2438400"/>
          <a:ext cx="1624542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1514">
                  <a:extLst>
                    <a:ext uri="{9D8B030D-6E8A-4147-A177-3AD203B41FA5}">
                      <a16:colId xmlns:a16="http://schemas.microsoft.com/office/drawing/2014/main" val="2512372165"/>
                    </a:ext>
                  </a:extLst>
                </a:gridCol>
                <a:gridCol w="541514">
                  <a:extLst>
                    <a:ext uri="{9D8B030D-6E8A-4147-A177-3AD203B41FA5}">
                      <a16:colId xmlns:a16="http://schemas.microsoft.com/office/drawing/2014/main" val="274016159"/>
                    </a:ext>
                  </a:extLst>
                </a:gridCol>
                <a:gridCol w="541514">
                  <a:extLst>
                    <a:ext uri="{9D8B030D-6E8A-4147-A177-3AD203B41FA5}">
                      <a16:colId xmlns:a16="http://schemas.microsoft.com/office/drawing/2014/main" val="97363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0250036"/>
                  </a:ext>
                </a:extLst>
              </a:tr>
            </a:tbl>
          </a:graphicData>
        </a:graphic>
      </p:graphicFrame>
      <p:graphicFrame>
        <p:nvGraphicFramePr>
          <p:cNvPr id="33" name="Table 32">
            <a:extLst>
              <a:ext uri="{FF2B5EF4-FFF2-40B4-BE49-F238E27FC236}">
                <a16:creationId xmlns:a16="http://schemas.microsoft.com/office/drawing/2014/main" id="{BAC5A5CE-F72F-4510-AA5A-96AA83A10A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0921682"/>
              </p:ext>
            </p:extLst>
          </p:nvPr>
        </p:nvGraphicFramePr>
        <p:xfrm>
          <a:off x="760412" y="3505200"/>
          <a:ext cx="1304100" cy="3670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4700">
                  <a:extLst>
                    <a:ext uri="{9D8B030D-6E8A-4147-A177-3AD203B41FA5}">
                      <a16:colId xmlns:a16="http://schemas.microsoft.com/office/drawing/2014/main" val="2512372165"/>
                    </a:ext>
                  </a:extLst>
                </a:gridCol>
                <a:gridCol w="434700">
                  <a:extLst>
                    <a:ext uri="{9D8B030D-6E8A-4147-A177-3AD203B41FA5}">
                      <a16:colId xmlns:a16="http://schemas.microsoft.com/office/drawing/2014/main" val="274016159"/>
                    </a:ext>
                  </a:extLst>
                </a:gridCol>
                <a:gridCol w="434700">
                  <a:extLst>
                    <a:ext uri="{9D8B030D-6E8A-4147-A177-3AD203B41FA5}">
                      <a16:colId xmlns:a16="http://schemas.microsoft.com/office/drawing/2014/main" val="9736340"/>
                    </a:ext>
                  </a:extLst>
                </a:gridCol>
              </a:tblGrid>
              <a:tr h="367017">
                <a:tc>
                  <a:txBody>
                    <a:bodyPr/>
                    <a:lstStyle/>
                    <a:p>
                      <a:pPr algn="ctr"/>
                      <a:r>
                        <a:rPr lang="en-GB" sz="1900" dirty="0"/>
                        <a:t>A</a:t>
                      </a:r>
                    </a:p>
                  </a:txBody>
                  <a:tcPr marL="73403" marR="73403" marT="36702" marB="36702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900" dirty="0"/>
                        <a:t>B</a:t>
                      </a:r>
                    </a:p>
                  </a:txBody>
                  <a:tcPr marL="73403" marR="73403" marT="36702" marB="36702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900" dirty="0"/>
                    </a:p>
                  </a:txBody>
                  <a:tcPr marL="73403" marR="73403" marT="36702" marB="36702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0250036"/>
                  </a:ext>
                </a:extLst>
              </a:tr>
            </a:tbl>
          </a:graphicData>
        </a:graphic>
      </p:graphicFrame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16E075D2-C33D-4DBD-8687-05C461C75A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1068070"/>
              </p:ext>
            </p:extLst>
          </p:nvPr>
        </p:nvGraphicFramePr>
        <p:xfrm>
          <a:off x="2494904" y="3505200"/>
          <a:ext cx="1304100" cy="3670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4700">
                  <a:extLst>
                    <a:ext uri="{9D8B030D-6E8A-4147-A177-3AD203B41FA5}">
                      <a16:colId xmlns:a16="http://schemas.microsoft.com/office/drawing/2014/main" val="2512372165"/>
                    </a:ext>
                  </a:extLst>
                </a:gridCol>
                <a:gridCol w="434700">
                  <a:extLst>
                    <a:ext uri="{9D8B030D-6E8A-4147-A177-3AD203B41FA5}">
                      <a16:colId xmlns:a16="http://schemas.microsoft.com/office/drawing/2014/main" val="274016159"/>
                    </a:ext>
                  </a:extLst>
                </a:gridCol>
                <a:gridCol w="434700">
                  <a:extLst>
                    <a:ext uri="{9D8B030D-6E8A-4147-A177-3AD203B41FA5}">
                      <a16:colId xmlns:a16="http://schemas.microsoft.com/office/drawing/2014/main" val="9736340"/>
                    </a:ext>
                  </a:extLst>
                </a:gridCol>
              </a:tblGrid>
              <a:tr h="367017">
                <a:tc>
                  <a:txBody>
                    <a:bodyPr/>
                    <a:lstStyle/>
                    <a:p>
                      <a:pPr algn="ctr"/>
                      <a:r>
                        <a:rPr lang="en-GB" sz="1900" dirty="0"/>
                        <a:t>A</a:t>
                      </a:r>
                    </a:p>
                  </a:txBody>
                  <a:tcPr marL="73403" marR="73403" marT="36702" marB="36702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900" dirty="0"/>
                        <a:t>C</a:t>
                      </a:r>
                    </a:p>
                  </a:txBody>
                  <a:tcPr marL="73403" marR="73403" marT="36702" marB="36702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900" dirty="0"/>
                    </a:p>
                  </a:txBody>
                  <a:tcPr marL="73403" marR="73403" marT="36702" marB="36702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0250036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D4CB7DA7-E7D5-4AD4-91B6-4A583A28F6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3254412"/>
              </p:ext>
            </p:extLst>
          </p:nvPr>
        </p:nvGraphicFramePr>
        <p:xfrm>
          <a:off x="4664720" y="3505200"/>
          <a:ext cx="1304100" cy="3670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4700">
                  <a:extLst>
                    <a:ext uri="{9D8B030D-6E8A-4147-A177-3AD203B41FA5}">
                      <a16:colId xmlns:a16="http://schemas.microsoft.com/office/drawing/2014/main" val="2512372165"/>
                    </a:ext>
                  </a:extLst>
                </a:gridCol>
                <a:gridCol w="434700">
                  <a:extLst>
                    <a:ext uri="{9D8B030D-6E8A-4147-A177-3AD203B41FA5}">
                      <a16:colId xmlns:a16="http://schemas.microsoft.com/office/drawing/2014/main" val="274016159"/>
                    </a:ext>
                  </a:extLst>
                </a:gridCol>
                <a:gridCol w="434700">
                  <a:extLst>
                    <a:ext uri="{9D8B030D-6E8A-4147-A177-3AD203B41FA5}">
                      <a16:colId xmlns:a16="http://schemas.microsoft.com/office/drawing/2014/main" val="9736340"/>
                    </a:ext>
                  </a:extLst>
                </a:gridCol>
              </a:tblGrid>
              <a:tr h="367017">
                <a:tc>
                  <a:txBody>
                    <a:bodyPr/>
                    <a:lstStyle/>
                    <a:p>
                      <a:pPr algn="ctr"/>
                      <a:r>
                        <a:rPr lang="en-GB" sz="1900" dirty="0"/>
                        <a:t>B</a:t>
                      </a:r>
                    </a:p>
                  </a:txBody>
                  <a:tcPr marL="73403" marR="73403" marT="36702" marB="36702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900" dirty="0"/>
                        <a:t>A</a:t>
                      </a:r>
                    </a:p>
                  </a:txBody>
                  <a:tcPr marL="73403" marR="73403" marT="36702" marB="36702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900" dirty="0"/>
                    </a:p>
                  </a:txBody>
                  <a:tcPr marL="73403" marR="73403" marT="36702" marB="36702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0250036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6CC30F70-48EA-478B-8A4D-78988CF46D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9432953"/>
              </p:ext>
            </p:extLst>
          </p:nvPr>
        </p:nvGraphicFramePr>
        <p:xfrm>
          <a:off x="6399212" y="3505200"/>
          <a:ext cx="1304100" cy="3670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4700">
                  <a:extLst>
                    <a:ext uri="{9D8B030D-6E8A-4147-A177-3AD203B41FA5}">
                      <a16:colId xmlns:a16="http://schemas.microsoft.com/office/drawing/2014/main" val="2512372165"/>
                    </a:ext>
                  </a:extLst>
                </a:gridCol>
                <a:gridCol w="434700">
                  <a:extLst>
                    <a:ext uri="{9D8B030D-6E8A-4147-A177-3AD203B41FA5}">
                      <a16:colId xmlns:a16="http://schemas.microsoft.com/office/drawing/2014/main" val="274016159"/>
                    </a:ext>
                  </a:extLst>
                </a:gridCol>
                <a:gridCol w="434700">
                  <a:extLst>
                    <a:ext uri="{9D8B030D-6E8A-4147-A177-3AD203B41FA5}">
                      <a16:colId xmlns:a16="http://schemas.microsoft.com/office/drawing/2014/main" val="9736340"/>
                    </a:ext>
                  </a:extLst>
                </a:gridCol>
              </a:tblGrid>
              <a:tr h="367017">
                <a:tc>
                  <a:txBody>
                    <a:bodyPr/>
                    <a:lstStyle/>
                    <a:p>
                      <a:pPr algn="ctr"/>
                      <a:r>
                        <a:rPr lang="en-GB" sz="1900" dirty="0"/>
                        <a:t>B</a:t>
                      </a:r>
                    </a:p>
                  </a:txBody>
                  <a:tcPr marL="73403" marR="73403" marT="36702" marB="36702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900" dirty="0"/>
                        <a:t>C</a:t>
                      </a:r>
                    </a:p>
                  </a:txBody>
                  <a:tcPr marL="73403" marR="73403" marT="36702" marB="36702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900" dirty="0"/>
                    </a:p>
                  </a:txBody>
                  <a:tcPr marL="73403" marR="73403" marT="36702" marB="36702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0250036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C7D24A7F-A476-47C7-AB3C-2D71F22423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7161255"/>
              </p:ext>
            </p:extLst>
          </p:nvPr>
        </p:nvGraphicFramePr>
        <p:xfrm>
          <a:off x="8362077" y="3505200"/>
          <a:ext cx="1304100" cy="3670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4700">
                  <a:extLst>
                    <a:ext uri="{9D8B030D-6E8A-4147-A177-3AD203B41FA5}">
                      <a16:colId xmlns:a16="http://schemas.microsoft.com/office/drawing/2014/main" val="2512372165"/>
                    </a:ext>
                  </a:extLst>
                </a:gridCol>
                <a:gridCol w="434700">
                  <a:extLst>
                    <a:ext uri="{9D8B030D-6E8A-4147-A177-3AD203B41FA5}">
                      <a16:colId xmlns:a16="http://schemas.microsoft.com/office/drawing/2014/main" val="274016159"/>
                    </a:ext>
                  </a:extLst>
                </a:gridCol>
                <a:gridCol w="434700">
                  <a:extLst>
                    <a:ext uri="{9D8B030D-6E8A-4147-A177-3AD203B41FA5}">
                      <a16:colId xmlns:a16="http://schemas.microsoft.com/office/drawing/2014/main" val="9736340"/>
                    </a:ext>
                  </a:extLst>
                </a:gridCol>
              </a:tblGrid>
              <a:tr h="367017">
                <a:tc>
                  <a:txBody>
                    <a:bodyPr/>
                    <a:lstStyle/>
                    <a:p>
                      <a:pPr algn="ctr"/>
                      <a:r>
                        <a:rPr lang="en-GB" sz="1900" dirty="0"/>
                        <a:t>C</a:t>
                      </a:r>
                    </a:p>
                  </a:txBody>
                  <a:tcPr marL="73403" marR="73403" marT="36702" marB="36702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900" dirty="0"/>
                        <a:t>A</a:t>
                      </a:r>
                    </a:p>
                  </a:txBody>
                  <a:tcPr marL="73403" marR="73403" marT="36702" marB="36702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900" dirty="0"/>
                    </a:p>
                  </a:txBody>
                  <a:tcPr marL="73403" marR="73403" marT="36702" marB="36702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0250036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E893A1D0-DCC9-41B4-A443-76F21B41DA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7268867"/>
              </p:ext>
            </p:extLst>
          </p:nvPr>
        </p:nvGraphicFramePr>
        <p:xfrm>
          <a:off x="10096569" y="3505200"/>
          <a:ext cx="1304100" cy="3670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4700">
                  <a:extLst>
                    <a:ext uri="{9D8B030D-6E8A-4147-A177-3AD203B41FA5}">
                      <a16:colId xmlns:a16="http://schemas.microsoft.com/office/drawing/2014/main" val="2512372165"/>
                    </a:ext>
                  </a:extLst>
                </a:gridCol>
                <a:gridCol w="434700">
                  <a:extLst>
                    <a:ext uri="{9D8B030D-6E8A-4147-A177-3AD203B41FA5}">
                      <a16:colId xmlns:a16="http://schemas.microsoft.com/office/drawing/2014/main" val="274016159"/>
                    </a:ext>
                  </a:extLst>
                </a:gridCol>
                <a:gridCol w="434700">
                  <a:extLst>
                    <a:ext uri="{9D8B030D-6E8A-4147-A177-3AD203B41FA5}">
                      <a16:colId xmlns:a16="http://schemas.microsoft.com/office/drawing/2014/main" val="9736340"/>
                    </a:ext>
                  </a:extLst>
                </a:gridCol>
              </a:tblGrid>
              <a:tr h="367017">
                <a:tc>
                  <a:txBody>
                    <a:bodyPr/>
                    <a:lstStyle/>
                    <a:p>
                      <a:pPr algn="ctr"/>
                      <a:r>
                        <a:rPr lang="en-GB" sz="1900" dirty="0"/>
                        <a:t>C</a:t>
                      </a:r>
                    </a:p>
                  </a:txBody>
                  <a:tcPr marL="73403" marR="73403" marT="36702" marB="36702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900" dirty="0"/>
                        <a:t>B</a:t>
                      </a:r>
                    </a:p>
                  </a:txBody>
                  <a:tcPr marL="73403" marR="73403" marT="36702" marB="36702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900" dirty="0"/>
                    </a:p>
                  </a:txBody>
                  <a:tcPr marL="73403" marR="73403" marT="36702" marB="36702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0250036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DCE70379-CD41-4091-8C05-64D0843CB9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4030036"/>
              </p:ext>
            </p:extLst>
          </p:nvPr>
        </p:nvGraphicFramePr>
        <p:xfrm>
          <a:off x="760412" y="4572000"/>
          <a:ext cx="1304100" cy="3670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4700">
                  <a:extLst>
                    <a:ext uri="{9D8B030D-6E8A-4147-A177-3AD203B41FA5}">
                      <a16:colId xmlns:a16="http://schemas.microsoft.com/office/drawing/2014/main" val="2512372165"/>
                    </a:ext>
                  </a:extLst>
                </a:gridCol>
                <a:gridCol w="434700">
                  <a:extLst>
                    <a:ext uri="{9D8B030D-6E8A-4147-A177-3AD203B41FA5}">
                      <a16:colId xmlns:a16="http://schemas.microsoft.com/office/drawing/2014/main" val="274016159"/>
                    </a:ext>
                  </a:extLst>
                </a:gridCol>
                <a:gridCol w="434700">
                  <a:extLst>
                    <a:ext uri="{9D8B030D-6E8A-4147-A177-3AD203B41FA5}">
                      <a16:colId xmlns:a16="http://schemas.microsoft.com/office/drawing/2014/main" val="9736340"/>
                    </a:ext>
                  </a:extLst>
                </a:gridCol>
              </a:tblGrid>
              <a:tr h="367017">
                <a:tc>
                  <a:txBody>
                    <a:bodyPr/>
                    <a:lstStyle/>
                    <a:p>
                      <a:pPr algn="ctr"/>
                      <a:r>
                        <a:rPr lang="en-GB" sz="1900" dirty="0"/>
                        <a:t>A</a:t>
                      </a:r>
                    </a:p>
                  </a:txBody>
                  <a:tcPr marL="73403" marR="73403" marT="36702" marB="36702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900" dirty="0"/>
                        <a:t>B</a:t>
                      </a:r>
                    </a:p>
                  </a:txBody>
                  <a:tcPr marL="73403" marR="73403" marT="36702" marB="36702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900" dirty="0"/>
                        <a:t>C</a:t>
                      </a:r>
                    </a:p>
                  </a:txBody>
                  <a:tcPr marL="73403" marR="73403" marT="36702" marB="36702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0250036"/>
                  </a:ext>
                </a:extLst>
              </a:tr>
            </a:tbl>
          </a:graphicData>
        </a:graphic>
      </p:graphicFrame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6EF6A4C1-E5A4-468D-A655-7BD880F6CE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7326360"/>
              </p:ext>
            </p:extLst>
          </p:nvPr>
        </p:nvGraphicFramePr>
        <p:xfrm>
          <a:off x="2494904" y="4572000"/>
          <a:ext cx="1304100" cy="3670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4700">
                  <a:extLst>
                    <a:ext uri="{9D8B030D-6E8A-4147-A177-3AD203B41FA5}">
                      <a16:colId xmlns:a16="http://schemas.microsoft.com/office/drawing/2014/main" val="2512372165"/>
                    </a:ext>
                  </a:extLst>
                </a:gridCol>
                <a:gridCol w="434700">
                  <a:extLst>
                    <a:ext uri="{9D8B030D-6E8A-4147-A177-3AD203B41FA5}">
                      <a16:colId xmlns:a16="http://schemas.microsoft.com/office/drawing/2014/main" val="274016159"/>
                    </a:ext>
                  </a:extLst>
                </a:gridCol>
                <a:gridCol w="434700">
                  <a:extLst>
                    <a:ext uri="{9D8B030D-6E8A-4147-A177-3AD203B41FA5}">
                      <a16:colId xmlns:a16="http://schemas.microsoft.com/office/drawing/2014/main" val="9736340"/>
                    </a:ext>
                  </a:extLst>
                </a:gridCol>
              </a:tblGrid>
              <a:tr h="367017">
                <a:tc>
                  <a:txBody>
                    <a:bodyPr/>
                    <a:lstStyle/>
                    <a:p>
                      <a:pPr algn="ctr"/>
                      <a:r>
                        <a:rPr lang="en-GB" sz="1900" dirty="0"/>
                        <a:t>A</a:t>
                      </a:r>
                    </a:p>
                  </a:txBody>
                  <a:tcPr marL="73403" marR="73403" marT="36702" marB="36702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900" dirty="0"/>
                        <a:t>C</a:t>
                      </a:r>
                    </a:p>
                  </a:txBody>
                  <a:tcPr marL="73403" marR="73403" marT="36702" marB="36702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900" dirty="0"/>
                        <a:t>B</a:t>
                      </a:r>
                    </a:p>
                  </a:txBody>
                  <a:tcPr marL="73403" marR="73403" marT="36702" marB="36702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0250036"/>
                  </a:ext>
                </a:extLst>
              </a:tr>
            </a:tbl>
          </a:graphicData>
        </a:graphic>
      </p:graphicFrame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E56627A2-CBED-403C-A44F-2DDAC35FAD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7685990"/>
              </p:ext>
            </p:extLst>
          </p:nvPr>
        </p:nvGraphicFramePr>
        <p:xfrm>
          <a:off x="4664720" y="4572000"/>
          <a:ext cx="1304100" cy="3670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4700">
                  <a:extLst>
                    <a:ext uri="{9D8B030D-6E8A-4147-A177-3AD203B41FA5}">
                      <a16:colId xmlns:a16="http://schemas.microsoft.com/office/drawing/2014/main" val="2512372165"/>
                    </a:ext>
                  </a:extLst>
                </a:gridCol>
                <a:gridCol w="434700">
                  <a:extLst>
                    <a:ext uri="{9D8B030D-6E8A-4147-A177-3AD203B41FA5}">
                      <a16:colId xmlns:a16="http://schemas.microsoft.com/office/drawing/2014/main" val="274016159"/>
                    </a:ext>
                  </a:extLst>
                </a:gridCol>
                <a:gridCol w="434700">
                  <a:extLst>
                    <a:ext uri="{9D8B030D-6E8A-4147-A177-3AD203B41FA5}">
                      <a16:colId xmlns:a16="http://schemas.microsoft.com/office/drawing/2014/main" val="9736340"/>
                    </a:ext>
                  </a:extLst>
                </a:gridCol>
              </a:tblGrid>
              <a:tr h="367017">
                <a:tc>
                  <a:txBody>
                    <a:bodyPr/>
                    <a:lstStyle/>
                    <a:p>
                      <a:pPr algn="ctr"/>
                      <a:r>
                        <a:rPr lang="en-GB" sz="1900" dirty="0"/>
                        <a:t>B</a:t>
                      </a:r>
                    </a:p>
                  </a:txBody>
                  <a:tcPr marL="73403" marR="73403" marT="36702" marB="36702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900" dirty="0"/>
                        <a:t>A</a:t>
                      </a:r>
                    </a:p>
                  </a:txBody>
                  <a:tcPr marL="73403" marR="73403" marT="36702" marB="36702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900" dirty="0"/>
                        <a:t>C</a:t>
                      </a:r>
                    </a:p>
                  </a:txBody>
                  <a:tcPr marL="73403" marR="73403" marT="36702" marB="36702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0250036"/>
                  </a:ext>
                </a:extLst>
              </a:tr>
            </a:tbl>
          </a:graphicData>
        </a:graphic>
      </p:graphicFrame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4E059A7A-5E99-4AA5-AB22-ADDCF7C92C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3822855"/>
              </p:ext>
            </p:extLst>
          </p:nvPr>
        </p:nvGraphicFramePr>
        <p:xfrm>
          <a:off x="6399212" y="4572000"/>
          <a:ext cx="1304100" cy="3670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4700">
                  <a:extLst>
                    <a:ext uri="{9D8B030D-6E8A-4147-A177-3AD203B41FA5}">
                      <a16:colId xmlns:a16="http://schemas.microsoft.com/office/drawing/2014/main" val="2512372165"/>
                    </a:ext>
                  </a:extLst>
                </a:gridCol>
                <a:gridCol w="434700">
                  <a:extLst>
                    <a:ext uri="{9D8B030D-6E8A-4147-A177-3AD203B41FA5}">
                      <a16:colId xmlns:a16="http://schemas.microsoft.com/office/drawing/2014/main" val="274016159"/>
                    </a:ext>
                  </a:extLst>
                </a:gridCol>
                <a:gridCol w="434700">
                  <a:extLst>
                    <a:ext uri="{9D8B030D-6E8A-4147-A177-3AD203B41FA5}">
                      <a16:colId xmlns:a16="http://schemas.microsoft.com/office/drawing/2014/main" val="9736340"/>
                    </a:ext>
                  </a:extLst>
                </a:gridCol>
              </a:tblGrid>
              <a:tr h="367017">
                <a:tc>
                  <a:txBody>
                    <a:bodyPr/>
                    <a:lstStyle/>
                    <a:p>
                      <a:pPr algn="ctr"/>
                      <a:r>
                        <a:rPr lang="en-GB" sz="1900" dirty="0"/>
                        <a:t>B</a:t>
                      </a:r>
                    </a:p>
                  </a:txBody>
                  <a:tcPr marL="73403" marR="73403" marT="36702" marB="36702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900" dirty="0"/>
                        <a:t>C</a:t>
                      </a:r>
                    </a:p>
                  </a:txBody>
                  <a:tcPr marL="73403" marR="73403" marT="36702" marB="36702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900" dirty="0"/>
                        <a:t>A</a:t>
                      </a:r>
                    </a:p>
                  </a:txBody>
                  <a:tcPr marL="73403" marR="73403" marT="36702" marB="36702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0250036"/>
                  </a:ext>
                </a:extLst>
              </a:tr>
            </a:tbl>
          </a:graphicData>
        </a:graphic>
      </p:graphicFrame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E0DDC38E-0D7F-4677-BAD5-823CFC1DB5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4045684"/>
              </p:ext>
            </p:extLst>
          </p:nvPr>
        </p:nvGraphicFramePr>
        <p:xfrm>
          <a:off x="8362077" y="4572000"/>
          <a:ext cx="1304100" cy="3670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4700">
                  <a:extLst>
                    <a:ext uri="{9D8B030D-6E8A-4147-A177-3AD203B41FA5}">
                      <a16:colId xmlns:a16="http://schemas.microsoft.com/office/drawing/2014/main" val="2512372165"/>
                    </a:ext>
                  </a:extLst>
                </a:gridCol>
                <a:gridCol w="434700">
                  <a:extLst>
                    <a:ext uri="{9D8B030D-6E8A-4147-A177-3AD203B41FA5}">
                      <a16:colId xmlns:a16="http://schemas.microsoft.com/office/drawing/2014/main" val="274016159"/>
                    </a:ext>
                  </a:extLst>
                </a:gridCol>
                <a:gridCol w="434700">
                  <a:extLst>
                    <a:ext uri="{9D8B030D-6E8A-4147-A177-3AD203B41FA5}">
                      <a16:colId xmlns:a16="http://schemas.microsoft.com/office/drawing/2014/main" val="9736340"/>
                    </a:ext>
                  </a:extLst>
                </a:gridCol>
              </a:tblGrid>
              <a:tr h="367017">
                <a:tc>
                  <a:txBody>
                    <a:bodyPr/>
                    <a:lstStyle/>
                    <a:p>
                      <a:pPr algn="ctr"/>
                      <a:r>
                        <a:rPr lang="en-GB" sz="1900" dirty="0"/>
                        <a:t>C</a:t>
                      </a:r>
                    </a:p>
                  </a:txBody>
                  <a:tcPr marL="73403" marR="73403" marT="36702" marB="36702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900" dirty="0"/>
                        <a:t>A</a:t>
                      </a:r>
                    </a:p>
                  </a:txBody>
                  <a:tcPr marL="73403" marR="73403" marT="36702" marB="36702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900" dirty="0"/>
                        <a:t>B</a:t>
                      </a:r>
                    </a:p>
                  </a:txBody>
                  <a:tcPr marL="73403" marR="73403" marT="36702" marB="36702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0250036"/>
                  </a:ext>
                </a:extLst>
              </a:tr>
            </a:tbl>
          </a:graphicData>
        </a:graphic>
      </p:graphicFrame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8A8C5DB7-1600-4BD9-A40E-83E03EC07A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6113043"/>
              </p:ext>
            </p:extLst>
          </p:nvPr>
        </p:nvGraphicFramePr>
        <p:xfrm>
          <a:off x="10096569" y="4572000"/>
          <a:ext cx="1304100" cy="3670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4700">
                  <a:extLst>
                    <a:ext uri="{9D8B030D-6E8A-4147-A177-3AD203B41FA5}">
                      <a16:colId xmlns:a16="http://schemas.microsoft.com/office/drawing/2014/main" val="2512372165"/>
                    </a:ext>
                  </a:extLst>
                </a:gridCol>
                <a:gridCol w="434700">
                  <a:extLst>
                    <a:ext uri="{9D8B030D-6E8A-4147-A177-3AD203B41FA5}">
                      <a16:colId xmlns:a16="http://schemas.microsoft.com/office/drawing/2014/main" val="274016159"/>
                    </a:ext>
                  </a:extLst>
                </a:gridCol>
                <a:gridCol w="434700">
                  <a:extLst>
                    <a:ext uri="{9D8B030D-6E8A-4147-A177-3AD203B41FA5}">
                      <a16:colId xmlns:a16="http://schemas.microsoft.com/office/drawing/2014/main" val="9736340"/>
                    </a:ext>
                  </a:extLst>
                </a:gridCol>
              </a:tblGrid>
              <a:tr h="367017">
                <a:tc>
                  <a:txBody>
                    <a:bodyPr/>
                    <a:lstStyle/>
                    <a:p>
                      <a:pPr algn="ctr"/>
                      <a:r>
                        <a:rPr lang="en-GB" sz="1900" dirty="0"/>
                        <a:t>C</a:t>
                      </a:r>
                    </a:p>
                  </a:txBody>
                  <a:tcPr marL="73403" marR="73403" marT="36702" marB="36702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900" dirty="0"/>
                        <a:t>B</a:t>
                      </a:r>
                    </a:p>
                  </a:txBody>
                  <a:tcPr marL="73403" marR="73403" marT="36702" marB="36702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900" dirty="0"/>
                        <a:t>A</a:t>
                      </a:r>
                    </a:p>
                  </a:txBody>
                  <a:tcPr marL="73403" marR="73403" marT="36702" marB="36702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0250036"/>
                  </a:ext>
                </a:extLst>
              </a:tr>
            </a:tbl>
          </a:graphicData>
        </a:graphic>
      </p:graphicFrame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BA93F24-50F5-47E9-BA05-52753DC1379D}"/>
              </a:ext>
            </a:extLst>
          </p:cNvPr>
          <p:cNvCxnSpPr>
            <a:cxnSpLocks/>
            <a:stCxn id="3" idx="2"/>
            <a:endCxn id="33" idx="0"/>
          </p:cNvCxnSpPr>
          <p:nvPr/>
        </p:nvCxnSpPr>
        <p:spPr>
          <a:xfrm flipH="1">
            <a:off x="1412462" y="2895600"/>
            <a:ext cx="922221" cy="60960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FC0A820-D13D-4D4C-89A3-0FF9ED2D7A71}"/>
              </a:ext>
            </a:extLst>
          </p:cNvPr>
          <p:cNvCxnSpPr>
            <a:cxnSpLocks/>
            <a:stCxn id="3" idx="2"/>
            <a:endCxn id="34" idx="0"/>
          </p:cNvCxnSpPr>
          <p:nvPr/>
        </p:nvCxnSpPr>
        <p:spPr>
          <a:xfrm>
            <a:off x="2334683" y="2895600"/>
            <a:ext cx="812271" cy="60960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97AF35C-9116-43ED-AD0C-6EE8F110F3C6}"/>
              </a:ext>
            </a:extLst>
          </p:cNvPr>
          <p:cNvCxnSpPr>
            <a:cxnSpLocks/>
            <a:stCxn id="31" idx="2"/>
            <a:endCxn id="10" idx="0"/>
          </p:cNvCxnSpPr>
          <p:nvPr/>
        </p:nvCxnSpPr>
        <p:spPr>
          <a:xfrm flipH="1">
            <a:off x="5316770" y="2895600"/>
            <a:ext cx="827913" cy="60960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C935E79-B7EF-4536-A473-A4A5080AEA0B}"/>
              </a:ext>
            </a:extLst>
          </p:cNvPr>
          <p:cNvCxnSpPr>
            <a:cxnSpLocks/>
            <a:stCxn id="31" idx="2"/>
            <a:endCxn id="11" idx="0"/>
          </p:cNvCxnSpPr>
          <p:nvPr/>
        </p:nvCxnSpPr>
        <p:spPr>
          <a:xfrm>
            <a:off x="6144683" y="2895600"/>
            <a:ext cx="906579" cy="60960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212A5F93-0F15-4298-BC8A-66A1E123679B}"/>
              </a:ext>
            </a:extLst>
          </p:cNvPr>
          <p:cNvCxnSpPr>
            <a:cxnSpLocks/>
            <a:stCxn id="32" idx="2"/>
            <a:endCxn id="12" idx="0"/>
          </p:cNvCxnSpPr>
          <p:nvPr/>
        </p:nvCxnSpPr>
        <p:spPr>
          <a:xfrm flipH="1">
            <a:off x="9014127" y="2895600"/>
            <a:ext cx="922221" cy="60960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BE4E6D4-8C4C-4319-B391-D332B1406AD0}"/>
              </a:ext>
            </a:extLst>
          </p:cNvPr>
          <p:cNvCxnSpPr>
            <a:cxnSpLocks/>
            <a:stCxn id="32" idx="2"/>
            <a:endCxn id="13" idx="0"/>
          </p:cNvCxnSpPr>
          <p:nvPr/>
        </p:nvCxnSpPr>
        <p:spPr>
          <a:xfrm>
            <a:off x="9936348" y="2895600"/>
            <a:ext cx="812271" cy="60960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5C4E13A8-A6F1-48CB-969E-AAD8A4584CB8}"/>
              </a:ext>
            </a:extLst>
          </p:cNvPr>
          <p:cNvCxnSpPr>
            <a:cxnSpLocks/>
            <a:stCxn id="33" idx="2"/>
            <a:endCxn id="14" idx="0"/>
          </p:cNvCxnSpPr>
          <p:nvPr/>
        </p:nvCxnSpPr>
        <p:spPr>
          <a:xfrm>
            <a:off x="1412462" y="3872217"/>
            <a:ext cx="0" cy="69978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AA5BD79A-6790-49E6-8C3C-D10DBC496C01}"/>
              </a:ext>
            </a:extLst>
          </p:cNvPr>
          <p:cNvCxnSpPr>
            <a:cxnSpLocks/>
            <a:stCxn id="34" idx="2"/>
            <a:endCxn id="15" idx="0"/>
          </p:cNvCxnSpPr>
          <p:nvPr/>
        </p:nvCxnSpPr>
        <p:spPr>
          <a:xfrm>
            <a:off x="3146954" y="3872217"/>
            <a:ext cx="0" cy="69978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C2E7BB1D-C801-404D-82BB-6008CD8F3230}"/>
              </a:ext>
            </a:extLst>
          </p:cNvPr>
          <p:cNvCxnSpPr>
            <a:cxnSpLocks/>
            <a:stCxn id="10" idx="2"/>
            <a:endCxn id="16" idx="0"/>
          </p:cNvCxnSpPr>
          <p:nvPr/>
        </p:nvCxnSpPr>
        <p:spPr>
          <a:xfrm>
            <a:off x="5316770" y="3872217"/>
            <a:ext cx="0" cy="69978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AAFA9AA3-52EF-4C67-BE52-E1F9B295663D}"/>
              </a:ext>
            </a:extLst>
          </p:cNvPr>
          <p:cNvCxnSpPr>
            <a:cxnSpLocks/>
            <a:stCxn id="11" idx="2"/>
            <a:endCxn id="17" idx="0"/>
          </p:cNvCxnSpPr>
          <p:nvPr/>
        </p:nvCxnSpPr>
        <p:spPr>
          <a:xfrm>
            <a:off x="7051262" y="3872217"/>
            <a:ext cx="0" cy="69978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4721C006-3BE6-47EA-B8AF-ADC889A7F3DB}"/>
              </a:ext>
            </a:extLst>
          </p:cNvPr>
          <p:cNvCxnSpPr>
            <a:cxnSpLocks/>
            <a:stCxn id="12" idx="2"/>
            <a:endCxn id="18" idx="0"/>
          </p:cNvCxnSpPr>
          <p:nvPr/>
        </p:nvCxnSpPr>
        <p:spPr>
          <a:xfrm>
            <a:off x="9014127" y="3872217"/>
            <a:ext cx="0" cy="69978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81E0314D-ED86-458B-8716-806A6614ADFB}"/>
              </a:ext>
            </a:extLst>
          </p:cNvPr>
          <p:cNvCxnSpPr>
            <a:cxnSpLocks/>
            <a:stCxn id="13" idx="2"/>
            <a:endCxn id="19" idx="0"/>
          </p:cNvCxnSpPr>
          <p:nvPr/>
        </p:nvCxnSpPr>
        <p:spPr>
          <a:xfrm>
            <a:off x="10748619" y="3872217"/>
            <a:ext cx="0" cy="69978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12699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GB" dirty="0"/>
              <a:t>Generates all possible </a:t>
            </a:r>
            <a:r>
              <a:rPr lang="en-GB" b="1" dirty="0">
                <a:solidFill>
                  <a:schemeClr val="tx2">
                    <a:lumMod val="75000"/>
                  </a:schemeClr>
                </a:solidFill>
              </a:rPr>
              <a:t>permutations</a:t>
            </a:r>
            <a:r>
              <a:rPr lang="en-GB" dirty="0"/>
              <a:t> of a given set of elements</a:t>
            </a:r>
          </a:p>
          <a:p>
            <a:r>
              <a:rPr lang="en-GB" dirty="0"/>
              <a:t>You can </a:t>
            </a:r>
            <a:r>
              <a:rPr lang="en-GB" b="1" dirty="0">
                <a:solidFill>
                  <a:schemeClr val="tx2">
                    <a:lumMod val="75000"/>
                  </a:schemeClr>
                </a:solidFill>
              </a:rPr>
              <a:t>pick</a:t>
            </a:r>
            <a:r>
              <a:rPr lang="en-GB" dirty="0"/>
              <a:t> each </a:t>
            </a:r>
            <a:r>
              <a:rPr lang="en-GB" b="1" dirty="0">
                <a:solidFill>
                  <a:schemeClr val="tx2">
                    <a:lumMod val="75000"/>
                  </a:schemeClr>
                </a:solidFill>
              </a:rPr>
              <a:t>item only once</a:t>
            </a:r>
          </a:p>
          <a:p>
            <a:pPr lvl="1"/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Generate Permutations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3876DD-0A02-419C-B71F-B642FC5572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2682" y="3839342"/>
            <a:ext cx="4478955" cy="1110780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C46B9F1E-996E-45F6-96C3-CF540D3E10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5084" y="3240570"/>
            <a:ext cx="2743200" cy="230832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buClr>
                <a:srgbClr val="F2B254"/>
              </a:buClr>
              <a:buSzPct val="100000"/>
            </a:pPr>
            <a:r>
              <a:rPr lang="en-US" b="1" spc="-2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 B C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spc="-2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 C B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spc="-2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 A C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spc="-2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 C A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spc="-2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 A B</a:t>
            </a:r>
            <a:br>
              <a:rPr lang="en-US" b="1" spc="-2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b="1" spc="-2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 B A</a:t>
            </a:r>
          </a:p>
        </p:txBody>
      </p:sp>
      <p:sp>
        <p:nvSpPr>
          <p:cNvPr id="46" name="Text Placeholder 5">
            <a:extLst>
              <a:ext uri="{FF2B5EF4-FFF2-40B4-BE49-F238E27FC236}">
                <a16:creationId xmlns:a16="http://schemas.microsoft.com/office/drawing/2014/main" id="{C046CE18-58F5-489F-93F6-F7A02183CE82}"/>
              </a:ext>
            </a:extLst>
          </p:cNvPr>
          <p:cNvSpPr txBox="1">
            <a:spLocks/>
          </p:cNvSpPr>
          <p:nvPr/>
        </p:nvSpPr>
        <p:spPr>
          <a:xfrm>
            <a:off x="971486" y="3392071"/>
            <a:ext cx="1219200" cy="58744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pt-BR" dirty="0"/>
              <a:t>A B C</a:t>
            </a:r>
          </a:p>
        </p:txBody>
      </p:sp>
      <p:sp>
        <p:nvSpPr>
          <p:cNvPr id="47" name="Arrow: Right 46">
            <a:extLst>
              <a:ext uri="{FF2B5EF4-FFF2-40B4-BE49-F238E27FC236}">
                <a16:creationId xmlns:a16="http://schemas.microsoft.com/office/drawing/2014/main" id="{6ED22964-D8D4-45EB-8A94-CE9ADD0C9FFC}"/>
              </a:ext>
            </a:extLst>
          </p:cNvPr>
          <p:cNvSpPr/>
          <p:nvPr/>
        </p:nvSpPr>
        <p:spPr>
          <a:xfrm>
            <a:off x="2508640" y="3444339"/>
            <a:ext cx="378490" cy="4829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</p:spTree>
    <p:extLst>
      <p:ext uri="{BB962C8B-B14F-4D97-AF65-F5344CB8AC3E}">
        <p14:creationId xmlns:p14="http://schemas.microsoft.com/office/powerpoint/2010/main" val="2221084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Algorithm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Permute(index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sz="3200" dirty="0"/>
              <a:t> to generate variations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P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(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)</a:t>
            </a:r>
            <a:endParaRPr lang="en-US" sz="3200" dirty="0"/>
          </a:p>
          <a:p>
            <a:pPr lvl="1"/>
            <a:r>
              <a:rPr lang="en-US" sz="3000" dirty="0"/>
              <a:t>Put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</a:rPr>
              <a:t>unused</a:t>
            </a:r>
            <a:r>
              <a:rPr lang="en-US" sz="3000" dirty="0"/>
              <a:t> elements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 …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n-1</a:t>
            </a:r>
            <a:r>
              <a:rPr lang="en-US" sz="3000" dirty="0"/>
              <a:t> at position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index</a:t>
            </a:r>
          </a:p>
          <a:p>
            <a:pPr lvl="1"/>
            <a:r>
              <a:rPr lang="en-US" sz="3000" dirty="0"/>
              <a:t>Mark/unmark elements as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</a:rPr>
              <a:t>being used</a:t>
            </a:r>
            <a:endParaRPr lang="en-US" sz="3000" dirty="0"/>
          </a:p>
          <a:p>
            <a:pPr lvl="1"/>
            <a:r>
              <a:rPr lang="en-US" sz="3000" dirty="0"/>
              <a:t>Call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Permute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(index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1)</a:t>
            </a:r>
            <a:r>
              <a:rPr lang="en-US" sz="3000" dirty="0"/>
              <a:t> to generate the rest of the array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Algorithm: Permutations</a:t>
            </a:r>
          </a:p>
        </p:txBody>
      </p:sp>
      <p:grpSp>
        <p:nvGrpSpPr>
          <p:cNvPr id="64" name="Group 63"/>
          <p:cNvGrpSpPr/>
          <p:nvPr/>
        </p:nvGrpSpPr>
        <p:grpSpPr>
          <a:xfrm>
            <a:off x="4978708" y="3837296"/>
            <a:ext cx="3810000" cy="2563504"/>
            <a:chOff x="4875212" y="2438400"/>
            <a:chExt cx="3810000" cy="2563504"/>
          </a:xfrm>
        </p:grpSpPr>
        <p:sp>
          <p:nvSpPr>
            <p:cNvPr id="65" name="Rectangle 4"/>
            <p:cNvSpPr>
              <a:spLocks noChangeArrowheads="1"/>
            </p:cNvSpPr>
            <p:nvPr/>
          </p:nvSpPr>
          <p:spPr bwMode="auto">
            <a:xfrm>
              <a:off x="4875212" y="2895600"/>
              <a:ext cx="3810000" cy="2106304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none">
              <a:noAutofit/>
            </a:bodyPr>
            <a:lstStyle/>
            <a:p>
              <a:pPr eaLnBrk="0" hangingPunct="0">
                <a:lnSpc>
                  <a:spcPts val="28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endPara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66" name="Rectangle 4"/>
            <p:cNvSpPr>
              <a:spLocks noChangeArrowheads="1"/>
            </p:cNvSpPr>
            <p:nvPr/>
          </p:nvSpPr>
          <p:spPr bwMode="auto">
            <a:xfrm>
              <a:off x="4875212" y="2438400"/>
              <a:ext cx="3810000" cy="457200"/>
            </a:xfrm>
            <a:prstGeom prst="rect">
              <a:avLst/>
            </a:prstGeom>
            <a:solidFill>
              <a:srgbClr val="D9D5C7">
                <a:alpha val="40000"/>
              </a:srgb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none">
              <a:noAutofit/>
            </a:bodyPr>
            <a:lstStyle/>
            <a:p>
              <a:pPr eaLnBrk="0" hangingPunct="0">
                <a:lnSpc>
                  <a:spcPts val="28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endPara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5840113" y="2438400"/>
              <a:ext cx="18838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noProof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Permute(1)</a:t>
              </a:r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711508" y="3837296"/>
            <a:ext cx="3810000" cy="2563504"/>
            <a:chOff x="760412" y="2438400"/>
            <a:chExt cx="3810000" cy="2563504"/>
          </a:xfrm>
        </p:grpSpPr>
        <p:sp>
          <p:nvSpPr>
            <p:cNvPr id="69" name="Rectangle 4"/>
            <p:cNvSpPr>
              <a:spLocks noChangeArrowheads="1"/>
            </p:cNvSpPr>
            <p:nvPr/>
          </p:nvSpPr>
          <p:spPr bwMode="auto">
            <a:xfrm>
              <a:off x="760412" y="2895600"/>
              <a:ext cx="3810000" cy="2106304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none">
              <a:noAutofit/>
            </a:bodyPr>
            <a:lstStyle/>
            <a:p>
              <a:pPr eaLnBrk="0" hangingPunct="0">
                <a:lnSpc>
                  <a:spcPts val="28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endPara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0" name="Rectangle 4"/>
            <p:cNvSpPr>
              <a:spLocks noChangeArrowheads="1"/>
            </p:cNvSpPr>
            <p:nvPr/>
          </p:nvSpPr>
          <p:spPr bwMode="auto">
            <a:xfrm>
              <a:off x="760412" y="2438400"/>
              <a:ext cx="3810000" cy="457200"/>
            </a:xfrm>
            <a:prstGeom prst="rect">
              <a:avLst/>
            </a:prstGeom>
            <a:solidFill>
              <a:srgbClr val="D9D5C7">
                <a:alpha val="40000"/>
              </a:srgb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none">
              <a:noAutofit/>
            </a:bodyPr>
            <a:lstStyle/>
            <a:p>
              <a:pPr eaLnBrk="0" hangingPunct="0">
                <a:lnSpc>
                  <a:spcPts val="28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endPara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1717353" y="2438400"/>
              <a:ext cx="18838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noProof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Permute(0)</a:t>
              </a:r>
            </a:p>
          </p:txBody>
        </p:sp>
      </p:grpSp>
      <p:graphicFrame>
        <p:nvGraphicFramePr>
          <p:cNvPr id="72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4552353"/>
              </p:ext>
            </p:extLst>
          </p:nvPr>
        </p:nvGraphicFramePr>
        <p:xfrm>
          <a:off x="1012051" y="4949862"/>
          <a:ext cx="3018155" cy="438912"/>
        </p:xfrm>
        <a:graphic>
          <a:graphicData uri="http://schemas.openxmlformats.org/drawingml/2006/table">
            <a:tbl>
              <a:tblPr/>
              <a:tblGrid>
                <a:gridCol w="11925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56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56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62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0…n-1</a:t>
                      </a:r>
                      <a:endParaRPr kumimoji="1" lang="bg-BG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x</a:t>
                      </a:r>
                      <a:endParaRPr kumimoji="1" lang="bg-BG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x</a:t>
                      </a:r>
                      <a:endParaRPr kumimoji="1" lang="bg-BG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x</a:t>
                      </a:r>
                      <a:endParaRPr kumimoji="1" lang="bg-BG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x</a:t>
                      </a:r>
                      <a:endParaRPr kumimoji="1" lang="bg-BG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3" name="AutoShape 25"/>
          <p:cNvSpPr>
            <a:spLocks/>
          </p:cNvSpPr>
          <p:nvPr/>
        </p:nvSpPr>
        <p:spPr bwMode="auto">
          <a:xfrm rot="16200000">
            <a:off x="2966883" y="4688078"/>
            <a:ext cx="284162" cy="1801503"/>
          </a:xfrm>
          <a:prstGeom prst="leftBrace">
            <a:avLst>
              <a:gd name="adj1" fmla="val 91897"/>
              <a:gd name="adj2" fmla="val 50000"/>
            </a:avLst>
          </a:prstGeom>
          <a:noFill/>
          <a:ln w="3175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dist="17961" dir="2700000" algn="ctr" rotWithShape="0">
              <a:schemeClr val="bg1">
                <a:lumMod val="75000"/>
                <a:lumOff val="25000"/>
              </a:schemeClr>
            </a:outerShdw>
          </a:effectLst>
        </p:spPr>
        <p:txBody>
          <a:bodyPr vert="eaVert" wrap="none" anchor="ctr"/>
          <a:lstStyle/>
          <a:p>
            <a:endParaRPr lang="bg-BG">
              <a:ln>
                <a:solidFill>
                  <a:schemeClr val="accent5">
                    <a:lumMod val="20000"/>
                    <a:lumOff val="80000"/>
                  </a:schemeClr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4" name="Line 93"/>
          <p:cNvSpPr>
            <a:spLocks noChangeShapeType="1"/>
          </p:cNvSpPr>
          <p:nvPr/>
        </p:nvSpPr>
        <p:spPr bwMode="auto">
          <a:xfrm>
            <a:off x="1598612" y="4544704"/>
            <a:ext cx="0" cy="338138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 type="none"/>
            <a:tailEnd type="triangle" w="lg" len="med"/>
          </a:ln>
          <a:effectLst>
            <a:outerShdw dist="17961" dir="2700000" algn="ctr" rotWithShape="0">
              <a:schemeClr val="bg1">
                <a:lumMod val="75000"/>
                <a:lumOff val="25000"/>
              </a:schemeClr>
            </a:outerShdw>
          </a:effectLst>
        </p:spPr>
        <p:txBody>
          <a:bodyPr anchor="ctr"/>
          <a:lstStyle/>
          <a:p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2186604" y="5730912"/>
            <a:ext cx="173957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Permute(1)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8857851" y="4857464"/>
            <a:ext cx="464257" cy="451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  <a:endParaRPr lang="bg-BG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77" name="Group 76"/>
          <p:cNvGrpSpPr/>
          <p:nvPr/>
        </p:nvGrpSpPr>
        <p:grpSpPr>
          <a:xfrm>
            <a:off x="9376398" y="3837296"/>
            <a:ext cx="2079310" cy="2563504"/>
            <a:chOff x="8968102" y="2438400"/>
            <a:chExt cx="2079310" cy="2563504"/>
          </a:xfrm>
        </p:grpSpPr>
        <p:sp>
          <p:nvSpPr>
            <p:cNvPr id="78" name="Rectangle 4"/>
            <p:cNvSpPr>
              <a:spLocks noChangeArrowheads="1"/>
            </p:cNvSpPr>
            <p:nvPr/>
          </p:nvSpPr>
          <p:spPr bwMode="auto">
            <a:xfrm>
              <a:off x="8968102" y="2895600"/>
              <a:ext cx="2079310" cy="2106304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none">
              <a:noAutofit/>
            </a:bodyPr>
            <a:lstStyle/>
            <a:p>
              <a:pPr eaLnBrk="0" hangingPunct="0">
                <a:lnSpc>
                  <a:spcPts val="28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endPara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9" name="Rectangle 4"/>
            <p:cNvSpPr>
              <a:spLocks noChangeArrowheads="1"/>
            </p:cNvSpPr>
            <p:nvPr/>
          </p:nvSpPr>
          <p:spPr bwMode="auto">
            <a:xfrm>
              <a:off x="8968102" y="2438400"/>
              <a:ext cx="2079310" cy="457200"/>
            </a:xfrm>
            <a:prstGeom prst="rect">
              <a:avLst/>
            </a:prstGeom>
            <a:solidFill>
              <a:srgbClr val="D9D5C7">
                <a:alpha val="40000"/>
              </a:srgb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none">
              <a:noAutofit/>
            </a:bodyPr>
            <a:lstStyle/>
            <a:p>
              <a:pPr eaLnBrk="0" hangingPunct="0">
                <a:lnSpc>
                  <a:spcPts val="28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endPara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80" name="Rectangle 79"/>
            <p:cNvSpPr/>
            <p:nvPr/>
          </p:nvSpPr>
          <p:spPr>
            <a:xfrm>
              <a:off x="9067809" y="2446094"/>
              <a:ext cx="188384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b="1" noProof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Permute(k)</a:t>
              </a:r>
            </a:p>
          </p:txBody>
        </p:sp>
      </p:grpSp>
      <p:sp>
        <p:nvSpPr>
          <p:cNvPr id="81" name="Rectangle 80"/>
          <p:cNvSpPr/>
          <p:nvPr/>
        </p:nvSpPr>
        <p:spPr>
          <a:xfrm>
            <a:off x="9507051" y="4419600"/>
            <a:ext cx="1540361" cy="9048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</a:t>
            </a:r>
            <a:r>
              <a:rPr lang="bg-BG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>
              <a:spcBef>
                <a:spcPts val="600"/>
              </a:spcBef>
            </a:pP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Stop!</a:t>
            </a:r>
            <a:endParaRPr lang="en-US" dirty="0"/>
          </a:p>
        </p:txBody>
      </p:sp>
      <p:sp>
        <p:nvSpPr>
          <p:cNvPr id="82" name="TextBox 81"/>
          <p:cNvSpPr txBox="1"/>
          <p:nvPr/>
        </p:nvSpPr>
        <p:spPr>
          <a:xfrm>
            <a:off x="4535156" y="4941624"/>
            <a:ext cx="464257" cy="453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</a:t>
            </a:r>
            <a:endParaRPr lang="bg-BG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graphicFrame>
        <p:nvGraphicFramePr>
          <p:cNvPr id="83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6642922"/>
              </p:ext>
            </p:extLst>
          </p:nvPr>
        </p:nvGraphicFramePr>
        <p:xfrm>
          <a:off x="5362257" y="4949862"/>
          <a:ext cx="3094356" cy="438912"/>
        </p:xfrm>
        <a:graphic>
          <a:graphicData uri="http://schemas.openxmlformats.org/drawingml/2006/table">
            <a:tbl>
              <a:tblPr/>
              <a:tblGrid>
                <a:gridCol w="4914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83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914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914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9149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62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y</a:t>
                      </a:r>
                      <a:endParaRPr kumimoji="1" lang="bg-BG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0…n-1</a:t>
                      </a:r>
                      <a:endParaRPr kumimoji="1" lang="bg-BG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x</a:t>
                      </a:r>
                      <a:endParaRPr kumimoji="1" lang="bg-BG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x</a:t>
                      </a:r>
                      <a:endParaRPr kumimoji="1" lang="bg-BG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x</a:t>
                      </a:r>
                      <a:endParaRPr kumimoji="1" lang="bg-BG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4" name="AutoShape 25"/>
          <p:cNvSpPr>
            <a:spLocks/>
          </p:cNvSpPr>
          <p:nvPr/>
        </p:nvSpPr>
        <p:spPr bwMode="auto">
          <a:xfrm rot="16200000">
            <a:off x="7569243" y="4858343"/>
            <a:ext cx="284162" cy="1460973"/>
          </a:xfrm>
          <a:prstGeom prst="leftBrace">
            <a:avLst>
              <a:gd name="adj1" fmla="val 91897"/>
              <a:gd name="adj2" fmla="val 50000"/>
            </a:avLst>
          </a:prstGeom>
          <a:noFill/>
          <a:ln w="3175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dist="17961" dir="2700000" algn="ctr" rotWithShape="0">
              <a:schemeClr val="bg1">
                <a:lumMod val="75000"/>
                <a:lumOff val="25000"/>
              </a:schemeClr>
            </a:outerShdw>
          </a:effectLst>
        </p:spPr>
        <p:txBody>
          <a:bodyPr vert="eaVert" wrap="none" anchor="ctr"/>
          <a:lstStyle/>
          <a:p>
            <a:endParaRPr lang="bg-BG">
              <a:ln>
                <a:solidFill>
                  <a:schemeClr val="accent5">
                    <a:lumMod val="20000"/>
                    <a:lumOff val="80000"/>
                  </a:schemeClr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5" name="Line 93"/>
          <p:cNvSpPr>
            <a:spLocks noChangeShapeType="1"/>
          </p:cNvSpPr>
          <p:nvPr/>
        </p:nvSpPr>
        <p:spPr bwMode="auto">
          <a:xfrm>
            <a:off x="6399212" y="4544704"/>
            <a:ext cx="0" cy="338138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 type="none"/>
            <a:tailEnd type="triangle" w="lg" len="med"/>
          </a:ln>
          <a:effectLst>
            <a:outerShdw dist="17961" dir="2700000" algn="ctr" rotWithShape="0">
              <a:schemeClr val="bg1">
                <a:lumMod val="75000"/>
                <a:lumOff val="25000"/>
              </a:schemeClr>
            </a:outerShdw>
          </a:effectLst>
        </p:spPr>
        <p:txBody>
          <a:bodyPr anchor="ctr"/>
          <a:lstStyle/>
          <a:p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6932612" y="5730912"/>
            <a:ext cx="173957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Permute(2)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1041857" y="5423491"/>
            <a:ext cx="11288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(unused)</a:t>
            </a:r>
          </a:p>
        </p:txBody>
      </p:sp>
      <p:sp>
        <p:nvSpPr>
          <p:cNvPr id="88" name="TextBox 87"/>
          <p:cNvSpPr txBox="1"/>
          <p:nvPr/>
        </p:nvSpPr>
        <p:spPr>
          <a:xfrm>
            <a:off x="5862232" y="5423848"/>
            <a:ext cx="11288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(unused)</a:t>
            </a:r>
          </a:p>
        </p:txBody>
      </p:sp>
    </p:spTree>
    <p:extLst>
      <p:ext uri="{BB962C8B-B14F-4D97-AF65-F5344CB8AC3E}">
        <p14:creationId xmlns:p14="http://schemas.microsoft.com/office/powerpoint/2010/main" val="1981004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7"/>
          <p:cNvSpPr txBox="1">
            <a:spLocks/>
          </p:cNvSpPr>
          <p:nvPr/>
        </p:nvSpPr>
        <p:spPr>
          <a:xfrm>
            <a:off x="531812" y="1143000"/>
            <a:ext cx="11125200" cy="524334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36000" rIns="108000" bIns="36000" rtlCol="0">
            <a:sp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noProof="1"/>
              <a:t>public static void Gen(int index)</a:t>
            </a:r>
          </a:p>
          <a:p>
            <a:r>
              <a:rPr lang="en-US" noProof="1"/>
              <a:t>{</a:t>
            </a:r>
          </a:p>
          <a:p>
            <a:r>
              <a:rPr lang="en-US" noProof="1"/>
              <a:t>  if (index &gt;= elements.Length)</a:t>
            </a:r>
          </a:p>
          <a:p>
            <a:r>
              <a:rPr lang="en-US" noProof="1"/>
              <a:t>    Console.WriteLine(string.Join(" ", perm));</a:t>
            </a:r>
          </a:p>
          <a:p>
            <a:r>
              <a:rPr lang="en-US" noProof="1"/>
              <a:t>  else</a:t>
            </a:r>
          </a:p>
          <a:p>
            <a:r>
              <a:rPr lang="en-US" noProof="1"/>
              <a:t>    for (int i = 0; i &lt; elements.Length; i++)</a:t>
            </a:r>
          </a:p>
          <a:p>
            <a:r>
              <a:rPr lang="en-US" noProof="1"/>
              <a:t>      if (!used[i])</a:t>
            </a:r>
          </a:p>
          <a:p>
            <a:r>
              <a:rPr lang="en-US" noProof="1"/>
              <a:t>      {</a:t>
            </a:r>
          </a:p>
          <a:p>
            <a:r>
              <a:rPr lang="en-US" noProof="1"/>
              <a:t>        used[i] = true;</a:t>
            </a:r>
          </a:p>
          <a:p>
            <a:r>
              <a:rPr lang="en-US" noProof="1"/>
              <a:t>        perm[index] = elements[i];</a:t>
            </a:r>
          </a:p>
          <a:p>
            <a:r>
              <a:rPr lang="en-US" noProof="1"/>
              <a:t>        Gen(index + 1);</a:t>
            </a:r>
          </a:p>
          <a:p>
            <a:r>
              <a:rPr lang="en-US" noProof="1"/>
              <a:t>        used[i] = false;</a:t>
            </a:r>
          </a:p>
          <a:p>
            <a:r>
              <a:rPr lang="en-US" noProof="1"/>
              <a:t>      }</a:t>
            </a:r>
          </a:p>
          <a:p>
            <a:r>
              <a:rPr lang="en-US" noProof="1"/>
              <a:t>}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Generating Permutations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188815" y="40341"/>
            <a:ext cx="9577597" cy="1110780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Autofit/>
          </a:bodyPr>
          <a:lstStyle>
            <a:lvl1pPr algn="l" defTabSz="1218987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4000" b="1" kern="1200">
                <a:solidFill>
                  <a:srgbClr val="F3BE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18" name="Text Placeholder 7"/>
          <p:cNvSpPr txBox="1">
            <a:spLocks/>
          </p:cNvSpPr>
          <p:nvPr/>
        </p:nvSpPr>
        <p:spPr>
          <a:xfrm>
            <a:off x="6551612" y="5064647"/>
            <a:ext cx="5105400" cy="132610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80000" tIns="108000" rIns="180000" bIns="108000" rtlCol="0">
            <a:spAutoFit/>
          </a:bodyPr>
          <a:lstStyle>
            <a:lvl1pPr marL="0" indent="0" algn="l" defTabSz="1218987" rtl="0" eaLnBrk="1" latinLnBrk="0" hangingPunct="1">
              <a:lnSpc>
                <a:spcPct val="105000"/>
              </a:lnSpc>
              <a:spcBef>
                <a:spcPts val="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sz="2000" b="0" kern="1200" smtClean="0">
                <a:solidFill>
                  <a:srgbClr val="8CF4F2"/>
                </a:solidFill>
                <a:latin typeface="Consolas" pitchFamily="49" charset="0"/>
                <a:ea typeface="+mn-ea"/>
                <a:cs typeface="Consolas" pitchFamily="49" charset="0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elements = new int[n];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used = new bool[n];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Permute(0);</a:t>
            </a:r>
          </a:p>
        </p:txBody>
      </p:sp>
    </p:spTree>
    <p:extLst>
      <p:ext uri="{BB962C8B-B14F-4D97-AF65-F5344CB8AC3E}">
        <p14:creationId xmlns:p14="http://schemas.microsoft.com/office/powerpoint/2010/main" val="25411646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338C81-B7B6-4021-8179-92A5FA8C1C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0" name="Title 29">
            <a:extLst>
              <a:ext uri="{FF2B5EF4-FFF2-40B4-BE49-F238E27FC236}">
                <a16:creationId xmlns:a16="http://schemas.microsoft.com/office/drawing/2014/main" id="{41BCBF9F-D7C5-46A9-B584-D2E2787A7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Permutations Count</a:t>
            </a:r>
            <a:endParaRPr lang="bg-BG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73B82EE-D7EE-4A30-9CDE-79A054631F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6217211"/>
              </p:ext>
            </p:extLst>
          </p:nvPr>
        </p:nvGraphicFramePr>
        <p:xfrm>
          <a:off x="5027612" y="3124200"/>
          <a:ext cx="1624542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1514">
                  <a:extLst>
                    <a:ext uri="{9D8B030D-6E8A-4147-A177-3AD203B41FA5}">
                      <a16:colId xmlns:a16="http://schemas.microsoft.com/office/drawing/2014/main" val="2512372165"/>
                    </a:ext>
                  </a:extLst>
                </a:gridCol>
                <a:gridCol w="541514">
                  <a:extLst>
                    <a:ext uri="{9D8B030D-6E8A-4147-A177-3AD203B41FA5}">
                      <a16:colId xmlns:a16="http://schemas.microsoft.com/office/drawing/2014/main" val="274016159"/>
                    </a:ext>
                  </a:extLst>
                </a:gridCol>
                <a:gridCol w="541514">
                  <a:extLst>
                    <a:ext uri="{9D8B030D-6E8A-4147-A177-3AD203B41FA5}">
                      <a16:colId xmlns:a16="http://schemas.microsoft.com/office/drawing/2014/main" val="97363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0250036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9EC3FF70-C273-4FBF-BF86-05AB78EDE5FE}"/>
              </a:ext>
            </a:extLst>
          </p:cNvPr>
          <p:cNvSpPr txBox="1"/>
          <p:nvPr/>
        </p:nvSpPr>
        <p:spPr>
          <a:xfrm>
            <a:off x="836612" y="1385840"/>
            <a:ext cx="543898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Order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</a:rPr>
              <a:t>A</a:t>
            </a:r>
            <a:r>
              <a:rPr lang="en-GB" sz="2800" dirty="0"/>
              <a:t>,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</a:rPr>
              <a:t>B</a:t>
            </a:r>
            <a:r>
              <a:rPr lang="en-GB" sz="2800" dirty="0"/>
              <a:t> and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</a:rPr>
              <a:t>C</a:t>
            </a:r>
            <a:r>
              <a:rPr lang="en-GB" sz="2800" dirty="0"/>
              <a:t> in all possible ways</a:t>
            </a:r>
          </a:p>
          <a:p>
            <a:r>
              <a:rPr lang="en-GB" sz="2800" dirty="0"/>
              <a:t>How many ways are there?</a:t>
            </a:r>
          </a:p>
        </p:txBody>
      </p:sp>
      <p:graphicFrame>
        <p:nvGraphicFramePr>
          <p:cNvPr id="37" name="Table 36">
            <a:extLst>
              <a:ext uri="{FF2B5EF4-FFF2-40B4-BE49-F238E27FC236}">
                <a16:creationId xmlns:a16="http://schemas.microsoft.com/office/drawing/2014/main" id="{0C01ECC8-0F7A-4293-BA5A-F90722D651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3445728"/>
              </p:ext>
            </p:extLst>
          </p:nvPr>
        </p:nvGraphicFramePr>
        <p:xfrm>
          <a:off x="5027612" y="4313026"/>
          <a:ext cx="1624542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1514">
                  <a:extLst>
                    <a:ext uri="{9D8B030D-6E8A-4147-A177-3AD203B41FA5}">
                      <a16:colId xmlns:a16="http://schemas.microsoft.com/office/drawing/2014/main" val="2512372165"/>
                    </a:ext>
                  </a:extLst>
                </a:gridCol>
                <a:gridCol w="541514">
                  <a:extLst>
                    <a:ext uri="{9D8B030D-6E8A-4147-A177-3AD203B41FA5}">
                      <a16:colId xmlns:a16="http://schemas.microsoft.com/office/drawing/2014/main" val="274016159"/>
                    </a:ext>
                  </a:extLst>
                </a:gridCol>
                <a:gridCol w="541514">
                  <a:extLst>
                    <a:ext uri="{9D8B030D-6E8A-4147-A177-3AD203B41FA5}">
                      <a16:colId xmlns:a16="http://schemas.microsoft.com/office/drawing/2014/main" val="97363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0250036"/>
                  </a:ext>
                </a:extLst>
              </a:tr>
            </a:tbl>
          </a:graphicData>
        </a:graphic>
      </p:graphicFrame>
      <p:sp>
        <p:nvSpPr>
          <p:cNvPr id="39" name="AutoShape 7">
            <a:extLst>
              <a:ext uri="{FF2B5EF4-FFF2-40B4-BE49-F238E27FC236}">
                <a16:creationId xmlns:a16="http://schemas.microsoft.com/office/drawing/2014/main" id="{600E06F8-FAD7-414E-AE26-871DBC4AE6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80650" y="5297281"/>
            <a:ext cx="2297597" cy="427226"/>
          </a:xfrm>
          <a:prstGeom prst="wedgeRoundRectCallout">
            <a:avLst>
              <a:gd name="adj1" fmla="val -57014"/>
              <a:gd name="adj2" fmla="val -46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6 possible ways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76B5E4-E651-44D8-A654-F4B7AC5365C2}"/>
              </a:ext>
            </a:extLst>
          </p:cNvPr>
          <p:cNvSpPr txBox="1"/>
          <p:nvPr/>
        </p:nvSpPr>
        <p:spPr>
          <a:xfrm>
            <a:off x="5126962" y="428001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3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C5C91B9-7A18-4266-9F8D-B6AA7BE78420}"/>
              </a:ext>
            </a:extLst>
          </p:cNvPr>
          <p:cNvSpPr txBox="1"/>
          <p:nvPr/>
        </p:nvSpPr>
        <p:spPr>
          <a:xfrm>
            <a:off x="5656179" y="428001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2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96DB367-E8D5-431D-A8E5-1A9B5C1E3792}"/>
              </a:ext>
            </a:extLst>
          </p:cNvPr>
          <p:cNvSpPr txBox="1"/>
          <p:nvPr/>
        </p:nvSpPr>
        <p:spPr>
          <a:xfrm>
            <a:off x="6196541" y="428001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1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4DE1CBC-3A93-4713-90F1-CE311FAA369F}"/>
              </a:ext>
            </a:extLst>
          </p:cNvPr>
          <p:cNvSpPr/>
          <p:nvPr/>
        </p:nvSpPr>
        <p:spPr>
          <a:xfrm>
            <a:off x="5027612" y="5334000"/>
            <a:ext cx="195303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4400" dirty="0"/>
              <a:t>n! = 3!</a:t>
            </a:r>
            <a:endParaRPr lang="bg-BG" sz="4400" dirty="0"/>
          </a:p>
        </p:txBody>
      </p:sp>
    </p:spTree>
    <p:extLst>
      <p:ext uri="{BB962C8B-B14F-4D97-AF65-F5344CB8AC3E}">
        <p14:creationId xmlns:p14="http://schemas.microsoft.com/office/powerpoint/2010/main" val="2426080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6" grpId="0"/>
      <p:bldP spid="40" grpId="0"/>
      <p:bldP spid="42" grpId="0"/>
      <p:bldP spid="4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GB" dirty="0"/>
              <a:t>Generates all possible </a:t>
            </a:r>
            <a:r>
              <a:rPr lang="en-GB" b="1" dirty="0">
                <a:solidFill>
                  <a:schemeClr val="tx2">
                    <a:lumMod val="75000"/>
                  </a:schemeClr>
                </a:solidFill>
              </a:rPr>
              <a:t>permutations</a:t>
            </a:r>
            <a:r>
              <a:rPr lang="en-GB" dirty="0"/>
              <a:t> of a given set of elements</a:t>
            </a:r>
          </a:p>
          <a:p>
            <a:pPr lvl="1"/>
            <a:r>
              <a:rPr lang="en-GB" b="1" dirty="0">
                <a:solidFill>
                  <a:schemeClr val="tx2">
                    <a:lumMod val="75000"/>
                  </a:schemeClr>
                </a:solidFill>
              </a:rPr>
              <a:t>Without</a:t>
            </a:r>
            <a:r>
              <a:rPr lang="en-GB" dirty="0"/>
              <a:t> using </a:t>
            </a:r>
            <a:r>
              <a:rPr lang="en-GB" b="1" dirty="0">
                <a:solidFill>
                  <a:schemeClr val="tx2">
                    <a:lumMod val="75000"/>
                  </a:schemeClr>
                </a:solidFill>
              </a:rPr>
              <a:t>extra memory</a:t>
            </a:r>
          </a:p>
          <a:p>
            <a:pPr lvl="1"/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Optimize Permutations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3876DD-0A02-419C-B71F-B642FC5572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2682" y="3839342"/>
            <a:ext cx="4478955" cy="1110780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C46B9F1E-996E-45F6-96C3-CF540D3E10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5084" y="3240570"/>
            <a:ext cx="2743200" cy="230832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buClr>
                <a:srgbClr val="F2B254"/>
              </a:buClr>
              <a:buSzPct val="100000"/>
            </a:pPr>
            <a:r>
              <a:rPr lang="en-US" b="1" spc="-2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 B C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spc="-2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 C B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spc="-2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 A C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spc="-2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 C A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spc="-2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 A B</a:t>
            </a:r>
            <a:br>
              <a:rPr lang="en-US" b="1" spc="-2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b="1" spc="-2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 B A</a:t>
            </a:r>
          </a:p>
        </p:txBody>
      </p:sp>
      <p:sp>
        <p:nvSpPr>
          <p:cNvPr id="46" name="Text Placeholder 5">
            <a:extLst>
              <a:ext uri="{FF2B5EF4-FFF2-40B4-BE49-F238E27FC236}">
                <a16:creationId xmlns:a16="http://schemas.microsoft.com/office/drawing/2014/main" id="{C046CE18-58F5-489F-93F6-F7A02183CE82}"/>
              </a:ext>
            </a:extLst>
          </p:cNvPr>
          <p:cNvSpPr txBox="1">
            <a:spLocks/>
          </p:cNvSpPr>
          <p:nvPr/>
        </p:nvSpPr>
        <p:spPr>
          <a:xfrm>
            <a:off x="971486" y="3392071"/>
            <a:ext cx="1219200" cy="58744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pt-BR" dirty="0"/>
              <a:t>A B C</a:t>
            </a:r>
          </a:p>
        </p:txBody>
      </p:sp>
      <p:sp>
        <p:nvSpPr>
          <p:cNvPr id="47" name="Arrow: Right 46">
            <a:extLst>
              <a:ext uri="{FF2B5EF4-FFF2-40B4-BE49-F238E27FC236}">
                <a16:creationId xmlns:a16="http://schemas.microsoft.com/office/drawing/2014/main" id="{6ED22964-D8D4-45EB-8A94-CE9ADD0C9FFC}"/>
              </a:ext>
            </a:extLst>
          </p:cNvPr>
          <p:cNvSpPr/>
          <p:nvPr/>
        </p:nvSpPr>
        <p:spPr>
          <a:xfrm>
            <a:off x="2508640" y="3444339"/>
            <a:ext cx="378490" cy="4829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</p:spTree>
    <p:extLst>
      <p:ext uri="{BB962C8B-B14F-4D97-AF65-F5344CB8AC3E}">
        <p14:creationId xmlns:p14="http://schemas.microsoft.com/office/powerpoint/2010/main" val="41283719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82FFC46C-9C69-4B9D-8362-518639715BC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8107" y="1640493"/>
            <a:ext cx="3577905" cy="3577905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338C81-B7B6-4021-8179-92A5FA8C1C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0" name="Title 29">
            <a:extLst>
              <a:ext uri="{FF2B5EF4-FFF2-40B4-BE49-F238E27FC236}">
                <a16:creationId xmlns:a16="http://schemas.microsoft.com/office/drawing/2014/main" id="{41BCBF9F-D7C5-46A9-B584-D2E2787A7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Permutations: Swap Algorithm</a:t>
            </a:r>
            <a:endParaRPr lang="bg-BG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82758F6-605C-4DCB-8427-FACECEC90F6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9307" y="1681433"/>
            <a:ext cx="3577905" cy="357790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FFD392A-1366-4477-AA36-8C6A4CDDFA15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6012" y="2932506"/>
            <a:ext cx="3577905" cy="357790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426C77E-6AE3-4D5E-8BB0-2720FF1431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5157" y="2401178"/>
            <a:ext cx="2438400" cy="24384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776CBB6-D909-49CB-9AFE-1FE3315635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0622" y="1068556"/>
            <a:ext cx="2438400" cy="24384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8117F17F-8B35-44FA-81AC-2CF5FE1BFA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0622" y="3733800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1189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82FFC46C-9C69-4B9D-8362-518639715BC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439900" y="1649469"/>
            <a:ext cx="3577905" cy="3577905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338C81-B7B6-4021-8179-92A5FA8C1C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30" name="Title 29">
            <a:extLst>
              <a:ext uri="{FF2B5EF4-FFF2-40B4-BE49-F238E27FC236}">
                <a16:creationId xmlns:a16="http://schemas.microsoft.com/office/drawing/2014/main" id="{41BCBF9F-D7C5-46A9-B584-D2E2787A7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Permutations: Swap Algorithm</a:t>
            </a:r>
            <a:endParaRPr lang="bg-BG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82758F6-605C-4DCB-8427-FACECEC90F6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1100" y="1690409"/>
            <a:ext cx="3577905" cy="357790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FFD392A-1366-4477-AA36-8C6A4CDDFA15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7805" y="2941482"/>
            <a:ext cx="3577905" cy="357790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426C77E-6AE3-4D5E-8BB0-2720FF1431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4395" y="1304376"/>
            <a:ext cx="2438400" cy="24384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776CBB6-D909-49CB-9AFE-1FE3315635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998" y="1095173"/>
            <a:ext cx="2438400" cy="24384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8117F17F-8B35-44FA-81AC-2CF5FE1BFA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7612" y="3533573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5435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82FFC46C-9C69-4B9D-8362-518639715BC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439900" y="1649469"/>
            <a:ext cx="3577905" cy="3577905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338C81-B7B6-4021-8179-92A5FA8C1C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30" name="Title 29">
            <a:extLst>
              <a:ext uri="{FF2B5EF4-FFF2-40B4-BE49-F238E27FC236}">
                <a16:creationId xmlns:a16="http://schemas.microsoft.com/office/drawing/2014/main" id="{41BCBF9F-D7C5-46A9-B584-D2E2787A7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Permutations: Swap Algorithm</a:t>
            </a:r>
            <a:endParaRPr lang="bg-BG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82758F6-605C-4DCB-8427-FACECEC90F6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1100" y="1690409"/>
            <a:ext cx="3577905" cy="357790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FFD392A-1366-4477-AA36-8C6A4CDDFA15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7805" y="2941482"/>
            <a:ext cx="3577905" cy="357790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426C77E-6AE3-4D5E-8BB0-2720FF1431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4395" y="1304376"/>
            <a:ext cx="2438400" cy="24384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776CBB6-D909-49CB-9AFE-1FE3315635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4756" y="1496214"/>
            <a:ext cx="2438400" cy="24384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8117F17F-8B35-44FA-81AC-2CF5FE1BFA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7612" y="3533573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5346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82FFC46C-9C69-4B9D-8362-518639715BC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439900" y="1649469"/>
            <a:ext cx="3577905" cy="3577905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338C81-B7B6-4021-8179-92A5FA8C1C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30" name="Title 29">
            <a:extLst>
              <a:ext uri="{FF2B5EF4-FFF2-40B4-BE49-F238E27FC236}">
                <a16:creationId xmlns:a16="http://schemas.microsoft.com/office/drawing/2014/main" id="{41BCBF9F-D7C5-46A9-B584-D2E2787A7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Permutations: Swap Algorithm</a:t>
            </a:r>
            <a:endParaRPr lang="bg-BG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82758F6-605C-4DCB-8427-FACECEC90F6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1100" y="1690409"/>
            <a:ext cx="3577905" cy="357790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FFD392A-1366-4477-AA36-8C6A4CDDFA15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7805" y="2941482"/>
            <a:ext cx="3577905" cy="357790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426C77E-6AE3-4D5E-8BB0-2720FF1431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4395" y="1304376"/>
            <a:ext cx="2438400" cy="24384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776CBB6-D909-49CB-9AFE-1FE3315635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6943" y="1578212"/>
            <a:ext cx="2438400" cy="24384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8117F17F-8B35-44FA-81AC-2CF5FE1BFA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7278" y="2829285"/>
            <a:ext cx="2438400" cy="2438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CA64324-B790-47B9-8470-6DA0AA232AB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3174" y="1579341"/>
            <a:ext cx="643220" cy="64322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3A221AE-EB3B-4FED-80E5-1CFFDABD046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2493" y="1612123"/>
            <a:ext cx="610437" cy="61043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6779D25-55F4-4108-AFED-4226A823311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7595" y="1620455"/>
            <a:ext cx="652701" cy="65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4648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4" name="Section Zoom 3">
                <a:extLst>
                  <a:ext uri="{FF2B5EF4-FFF2-40B4-BE49-F238E27FC236}">
                    <a16:creationId xmlns:a16="http://schemas.microsoft.com/office/drawing/2014/main" id="{01E71C45-C182-4787-8AD7-4489789BBC8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05606650"/>
                  </p:ext>
                </p:extLst>
              </p:nvPr>
            </p:nvGraphicFramePr>
            <p:xfrm>
              <a:off x="1930407" y="1676400"/>
              <a:ext cx="3047206" cy="1714500"/>
            </p:xfrm>
            <a:graphic>
              <a:graphicData uri="http://schemas.microsoft.com/office/powerpoint/2016/sectionzoom">
                <psez:sectionZm>
                  <psez:sectionZmObj sectionId="{2B162301-A278-4FD9-B926-F6C51DB74D05}">
                    <psez:zmPr id="{BF2AF356-D7AF-4396-B95B-D89257835839}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7206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4" name="Section Zoom 3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01E71C45-C182-4787-8AD7-4489789BBC8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30407" y="1676400"/>
                <a:ext cx="3047206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6" name="Section Zoom 5">
                <a:extLst>
                  <a:ext uri="{FF2B5EF4-FFF2-40B4-BE49-F238E27FC236}">
                    <a16:creationId xmlns:a16="http://schemas.microsoft.com/office/drawing/2014/main" id="{FBDBFCEF-DFF1-40F2-8046-0F77D643BD7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55624689"/>
                  </p:ext>
                </p:extLst>
              </p:nvPr>
            </p:nvGraphicFramePr>
            <p:xfrm>
              <a:off x="7432001" y="1676400"/>
              <a:ext cx="3047206" cy="1714500"/>
            </p:xfrm>
            <a:graphic>
              <a:graphicData uri="http://schemas.microsoft.com/office/powerpoint/2016/sectionzoom">
                <psez:sectionZm>
                  <psez:sectionZmObj sectionId="{AC19DA7B-046E-4D75-A84E-AA3B168E348C}">
                    <psez:zmPr id="{50DF3D67-CD9F-4169-AD3D-E132AF443FCB}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7206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6" name="Section Zoom 5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FBDBFCEF-DFF1-40F2-8046-0F77D643BD7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432001" y="1676400"/>
                <a:ext cx="3047206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8" name="Section Zoom 7">
                <a:extLst>
                  <a:ext uri="{FF2B5EF4-FFF2-40B4-BE49-F238E27FC236}">
                    <a16:creationId xmlns:a16="http://schemas.microsoft.com/office/drawing/2014/main" id="{F5BB6C5E-B8F2-4432-9D8D-B7A7D323036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88625964"/>
                  </p:ext>
                </p:extLst>
              </p:nvPr>
            </p:nvGraphicFramePr>
            <p:xfrm>
              <a:off x="1930407" y="4191000"/>
              <a:ext cx="3047206" cy="1714500"/>
            </p:xfrm>
            <a:graphic>
              <a:graphicData uri="http://schemas.microsoft.com/office/powerpoint/2016/sectionzoom">
                <psez:sectionZm>
                  <psez:sectionZmObj sectionId="{3A9E0487-462C-422B-98A4-37298161BEA0}">
                    <psez:zmPr id="{6BF865F3-32EF-43D5-ADB7-285CAE77BB6A}" transitionDur="1000">
                      <p166:blipFill xmlns:p166="http://schemas.microsoft.com/office/powerpoint/2016/6/main">
                        <a:blip r:embed="rId9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7206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8" name="Section Zoom 7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F5BB6C5E-B8F2-4432-9D8D-B7A7D323036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930407" y="4191000"/>
                <a:ext cx="3047206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1" name="Section Zoom 10">
                <a:extLst>
                  <a:ext uri="{FF2B5EF4-FFF2-40B4-BE49-F238E27FC236}">
                    <a16:creationId xmlns:a16="http://schemas.microsoft.com/office/drawing/2014/main" id="{59D09AFA-0FAA-44EF-9D7E-A9402BF763B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48196199"/>
                  </p:ext>
                </p:extLst>
              </p:nvPr>
            </p:nvGraphicFramePr>
            <p:xfrm>
              <a:off x="7432001" y="4191000"/>
              <a:ext cx="3047206" cy="1714500"/>
            </p:xfrm>
            <a:graphic>
              <a:graphicData uri="http://schemas.microsoft.com/office/powerpoint/2016/sectionzoom">
                <psez:sectionZm>
                  <psez:sectionZmObj sectionId="{6C67209F-0759-4DE2-9FB7-A2997566BC25}">
                    <psez:zmPr id="{704B20EE-6A3C-44B8-B4E4-02A7B3F70712}" transitionDur="1000">
                      <p166:blipFill xmlns:p166="http://schemas.microsoft.com/office/powerpoint/2016/6/main">
                        <a:blip r:embed="rId1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7206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1" name="Section Zoom 10">
                <a:hlinkClick r:id="rId13" action="ppaction://hlinksldjump"/>
                <a:extLst>
                  <a:ext uri="{FF2B5EF4-FFF2-40B4-BE49-F238E27FC236}">
                    <a16:creationId xmlns:a16="http://schemas.microsoft.com/office/drawing/2014/main" id="{59D09AFA-0FAA-44EF-9D7E-A9402BF763B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432001" y="4191000"/>
                <a:ext cx="3047206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10438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82FFC46C-9C69-4B9D-8362-518639715BC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439900" y="1649469"/>
            <a:ext cx="3577905" cy="3577905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338C81-B7B6-4021-8179-92A5FA8C1C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30" name="Title 29">
            <a:extLst>
              <a:ext uri="{FF2B5EF4-FFF2-40B4-BE49-F238E27FC236}">
                <a16:creationId xmlns:a16="http://schemas.microsoft.com/office/drawing/2014/main" id="{41BCBF9F-D7C5-46A9-B584-D2E2787A7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Permutations: Swap Algorithm</a:t>
            </a:r>
            <a:endParaRPr lang="bg-BG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82758F6-605C-4DCB-8427-FACECEC90F6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1100" y="1690409"/>
            <a:ext cx="3577905" cy="357790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FFD392A-1366-4477-AA36-8C6A4CDDFA15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7805" y="2941482"/>
            <a:ext cx="3577905" cy="357790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426C77E-6AE3-4D5E-8BB0-2720FF1431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1053" y="1194564"/>
            <a:ext cx="2438400" cy="24384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776CBB6-D909-49CB-9AFE-1FE3315635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1435" y="2788974"/>
            <a:ext cx="2438400" cy="24384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8117F17F-8B35-44FA-81AC-2CF5FE1BFA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3781" y="1458423"/>
            <a:ext cx="2438400" cy="24384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2DCFFCD9-EF5C-4ADD-9E3A-4CE19F204D1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3174" y="1579341"/>
            <a:ext cx="643220" cy="64322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F6350A1F-103E-4BEE-B0C8-85BC8E509E9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2493" y="1612123"/>
            <a:ext cx="610437" cy="610437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487E39E8-21DB-4E30-81B5-BCB0E3D3227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7595" y="1620455"/>
            <a:ext cx="652701" cy="652701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9DF93850-05BE-44E3-B64E-0CB503F4A3F7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3989" y="2386440"/>
            <a:ext cx="652701" cy="652701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CB452A3E-B7DE-4592-8B59-B0393C79DC1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3413" y="2354128"/>
            <a:ext cx="643220" cy="64322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5664A86C-9487-4438-8502-699846D1F0F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4046" y="2373441"/>
            <a:ext cx="610437" cy="610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1478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82FFC46C-9C69-4B9D-8362-518639715BC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439900" y="1649469"/>
            <a:ext cx="3577905" cy="3577905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338C81-B7B6-4021-8179-92A5FA8C1C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30" name="Title 29">
            <a:extLst>
              <a:ext uri="{FF2B5EF4-FFF2-40B4-BE49-F238E27FC236}">
                <a16:creationId xmlns:a16="http://schemas.microsoft.com/office/drawing/2014/main" id="{41BCBF9F-D7C5-46A9-B584-D2E2787A7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Permutations: Swap Algorithm</a:t>
            </a:r>
            <a:endParaRPr lang="bg-BG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82758F6-605C-4DCB-8427-FACECEC90F6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1100" y="1690409"/>
            <a:ext cx="3577905" cy="357790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FFD392A-1366-4477-AA36-8C6A4CDDFA15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7805" y="2941482"/>
            <a:ext cx="3577905" cy="357790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426C77E-6AE3-4D5E-8BB0-2720FF1431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4395" y="1304376"/>
            <a:ext cx="2438400" cy="24384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776CBB6-D909-49CB-9AFE-1FE3315635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6943" y="1578212"/>
            <a:ext cx="2438400" cy="24384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8117F17F-8B35-44FA-81AC-2CF5FE1BFA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7278" y="2829285"/>
            <a:ext cx="2438400" cy="24384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03B49D2-A4F0-4970-8B13-97BC3993B85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3174" y="1579341"/>
            <a:ext cx="643220" cy="64322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3C5FF82-6C38-477D-A348-CAE6705F621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2493" y="1612123"/>
            <a:ext cx="610437" cy="61043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CE57D90-95EA-4AE6-BF41-2BA6E221D00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7595" y="1620455"/>
            <a:ext cx="652701" cy="65270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2AD71FC-44D5-4F89-BDCF-6643EBB0EFD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3989" y="2386440"/>
            <a:ext cx="652701" cy="652701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AD3770A6-A169-4C08-B5E0-87F9A45185B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3413" y="2354128"/>
            <a:ext cx="643220" cy="64322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59D0B349-6DDD-46EB-B844-C8AC4D98069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4046" y="2373441"/>
            <a:ext cx="610437" cy="610437"/>
          </a:xfrm>
          <a:prstGeom prst="rect">
            <a:avLst/>
          </a:prstGeom>
        </p:spPr>
      </p:pic>
      <p:sp>
        <p:nvSpPr>
          <p:cNvPr id="34" name="AutoShape 7">
            <a:extLst>
              <a:ext uri="{FF2B5EF4-FFF2-40B4-BE49-F238E27FC236}">
                <a16:creationId xmlns:a16="http://schemas.microsoft.com/office/drawing/2014/main" id="{27756F9E-1FD9-4A0C-8AC8-058AE8771C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21015" y="664443"/>
            <a:ext cx="2674695" cy="854453"/>
          </a:xfrm>
          <a:prstGeom prst="wedgeRoundRectCallout">
            <a:avLst>
              <a:gd name="adj1" fmla="val -59876"/>
              <a:gd name="adj2" fmla="val 5101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Swap to origin on the way back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91863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82FFC46C-9C69-4B9D-8362-518639715BC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439900" y="1649469"/>
            <a:ext cx="3577905" cy="3577905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338C81-B7B6-4021-8179-92A5FA8C1C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30" name="Title 29">
            <a:extLst>
              <a:ext uri="{FF2B5EF4-FFF2-40B4-BE49-F238E27FC236}">
                <a16:creationId xmlns:a16="http://schemas.microsoft.com/office/drawing/2014/main" id="{41BCBF9F-D7C5-46A9-B584-D2E2787A7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Permutations: Swap Algorithm</a:t>
            </a:r>
            <a:endParaRPr lang="bg-BG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82758F6-605C-4DCB-8427-FACECEC90F6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1100" y="1690409"/>
            <a:ext cx="3577905" cy="357790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FFD392A-1366-4477-AA36-8C6A4CDDFA15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7805" y="2941482"/>
            <a:ext cx="3577905" cy="357790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426C77E-6AE3-4D5E-8BB0-2720FF1431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9772" y="1477716"/>
            <a:ext cx="2438400" cy="24384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776CBB6-D909-49CB-9AFE-1FE3315635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5117" y="1310616"/>
            <a:ext cx="2438400" cy="24384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8117F17F-8B35-44FA-81AC-2CF5FE1BFA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357" y="2835685"/>
            <a:ext cx="2438400" cy="243840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01B598E3-1BA7-4FD6-9879-AC1B6E53B07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3174" y="1579341"/>
            <a:ext cx="643220" cy="64322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35E5B673-C6F5-4C4A-803D-463B37EFE4A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2493" y="1612123"/>
            <a:ext cx="610437" cy="610437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20C81A30-B7A7-4576-A544-D61D4A128AE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7595" y="1620455"/>
            <a:ext cx="652701" cy="652701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2B8C49BD-9F72-4AD1-8EE9-E52648B5202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3989" y="2386440"/>
            <a:ext cx="652701" cy="652701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4723ADAA-4A24-435C-A052-B34255A102B5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7594" y="3059673"/>
            <a:ext cx="652701" cy="652701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2153037C-093E-4EA8-A95C-32399D418F7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3413" y="2354128"/>
            <a:ext cx="643220" cy="64322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3C1B7FEF-B0CC-4B3C-BFAB-701847CEF86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3989" y="3054178"/>
            <a:ext cx="643220" cy="643220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453DDA4F-54EA-4E13-8CA7-CF9BFC8D64E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4046" y="2373441"/>
            <a:ext cx="610437" cy="610437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39DA1AD5-3DC9-4E3D-A21C-CA95DF11A70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9769" y="3074442"/>
            <a:ext cx="610437" cy="610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3221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82FFC46C-9C69-4B9D-8362-518639715BC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439900" y="1649469"/>
            <a:ext cx="3577905" cy="3577905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338C81-B7B6-4021-8179-92A5FA8C1C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30" name="Title 29">
            <a:extLst>
              <a:ext uri="{FF2B5EF4-FFF2-40B4-BE49-F238E27FC236}">
                <a16:creationId xmlns:a16="http://schemas.microsoft.com/office/drawing/2014/main" id="{41BCBF9F-D7C5-46A9-B584-D2E2787A7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Permutations: Swap Algorithm</a:t>
            </a:r>
            <a:endParaRPr lang="bg-BG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82758F6-605C-4DCB-8427-FACECEC90F6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1100" y="1690409"/>
            <a:ext cx="3577905" cy="357790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FFD392A-1366-4477-AA36-8C6A4CDDFA15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7805" y="2941482"/>
            <a:ext cx="3577905" cy="357790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426C77E-6AE3-4D5E-8BB0-2720FF1431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8064" y="2829914"/>
            <a:ext cx="2438400" cy="24384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776CBB6-D909-49CB-9AFE-1FE3315635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5117" y="1310616"/>
            <a:ext cx="2438400" cy="24384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8117F17F-8B35-44FA-81AC-2CF5FE1BFA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7347" y="1493590"/>
            <a:ext cx="2438400" cy="243840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01B598E3-1BA7-4FD6-9879-AC1B6E53B07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3174" y="1579341"/>
            <a:ext cx="643220" cy="64322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35E5B673-C6F5-4C4A-803D-463B37EFE4A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2493" y="1612123"/>
            <a:ext cx="610437" cy="610437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20C81A30-B7A7-4576-A544-D61D4A128AE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7595" y="1620455"/>
            <a:ext cx="652701" cy="652701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2B8C49BD-9F72-4AD1-8EE9-E52648B5202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3989" y="2386440"/>
            <a:ext cx="652701" cy="652701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4723ADAA-4A24-435C-A052-B34255A102B5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7594" y="3059673"/>
            <a:ext cx="652701" cy="652701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2153037C-093E-4EA8-A95C-32399D418F7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3413" y="2354128"/>
            <a:ext cx="643220" cy="64322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3C1B7FEF-B0CC-4B3C-BFAB-701847CEF86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3989" y="3054178"/>
            <a:ext cx="643220" cy="643220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453DDA4F-54EA-4E13-8CA7-CF9BFC8D64E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4046" y="2373441"/>
            <a:ext cx="610437" cy="610437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39DA1AD5-3DC9-4E3D-A21C-CA95DF11A70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9769" y="3074442"/>
            <a:ext cx="610437" cy="61043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A4E9E3F-3B63-4430-ADE9-623DDA04212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3989" y="3774699"/>
            <a:ext cx="652701" cy="65270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846441F-3915-42A0-93A8-0D4B209F927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1263" y="3779439"/>
            <a:ext cx="643220" cy="64322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9032989-DFE1-4677-BE14-073A7F4F09D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2258" y="3817819"/>
            <a:ext cx="610437" cy="610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6194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82FFC46C-9C69-4B9D-8362-518639715BC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439900" y="1649469"/>
            <a:ext cx="3577905" cy="3577905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338C81-B7B6-4021-8179-92A5FA8C1C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30" name="Title 29">
            <a:extLst>
              <a:ext uri="{FF2B5EF4-FFF2-40B4-BE49-F238E27FC236}">
                <a16:creationId xmlns:a16="http://schemas.microsoft.com/office/drawing/2014/main" id="{41BCBF9F-D7C5-46A9-B584-D2E2787A7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Permutations: Swap Algorithm</a:t>
            </a:r>
            <a:endParaRPr lang="bg-BG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82758F6-605C-4DCB-8427-FACECEC90F6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1100" y="1690409"/>
            <a:ext cx="3577905" cy="357790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FFD392A-1366-4477-AA36-8C6A4CDDFA15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7805" y="2941482"/>
            <a:ext cx="3577905" cy="357790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426C77E-6AE3-4D5E-8BB0-2720FF1431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4882" y="1608529"/>
            <a:ext cx="2438400" cy="24384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776CBB6-D909-49CB-9AFE-1FE3315635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5117" y="1310616"/>
            <a:ext cx="2438400" cy="24384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8117F17F-8B35-44FA-81AC-2CF5FE1BFA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6530" y="2859602"/>
            <a:ext cx="2438400" cy="243840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01B598E3-1BA7-4FD6-9879-AC1B6E53B07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3174" y="1579341"/>
            <a:ext cx="643220" cy="64322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35E5B673-C6F5-4C4A-803D-463B37EFE4A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2493" y="1612123"/>
            <a:ext cx="610437" cy="610437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20C81A30-B7A7-4576-A544-D61D4A128AE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7595" y="1620455"/>
            <a:ext cx="652701" cy="652701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2B8C49BD-9F72-4AD1-8EE9-E52648B5202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3989" y="2386440"/>
            <a:ext cx="652701" cy="652701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4723ADAA-4A24-435C-A052-B34255A102B5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7594" y="3059673"/>
            <a:ext cx="652701" cy="652701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2153037C-093E-4EA8-A95C-32399D418F7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3413" y="2354128"/>
            <a:ext cx="643220" cy="64322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3C1B7FEF-B0CC-4B3C-BFAB-701847CEF86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3989" y="3054178"/>
            <a:ext cx="643220" cy="643220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453DDA4F-54EA-4E13-8CA7-CF9BFC8D64E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4046" y="2373441"/>
            <a:ext cx="610437" cy="610437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39DA1AD5-3DC9-4E3D-A21C-CA95DF11A70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9769" y="3074442"/>
            <a:ext cx="610437" cy="61043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A4E9E3F-3B63-4430-ADE9-623DDA04212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3989" y="3774699"/>
            <a:ext cx="652701" cy="65270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846441F-3915-42A0-93A8-0D4B209F927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1263" y="3779439"/>
            <a:ext cx="643220" cy="64322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9032989-DFE1-4677-BE14-073A7F4F09D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2258" y="3817819"/>
            <a:ext cx="610437" cy="610437"/>
          </a:xfrm>
          <a:prstGeom prst="rect">
            <a:avLst/>
          </a:prstGeom>
        </p:spPr>
      </p:pic>
      <p:sp>
        <p:nvSpPr>
          <p:cNvPr id="25" name="AutoShape 7">
            <a:extLst>
              <a:ext uri="{FF2B5EF4-FFF2-40B4-BE49-F238E27FC236}">
                <a16:creationId xmlns:a16="http://schemas.microsoft.com/office/drawing/2014/main" id="{B9EEB00F-D56A-4DEB-9AD1-4B8F8B24FD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21015" y="664443"/>
            <a:ext cx="2674695" cy="854453"/>
          </a:xfrm>
          <a:prstGeom prst="wedgeRoundRectCallout">
            <a:avLst>
              <a:gd name="adj1" fmla="val -59876"/>
              <a:gd name="adj2" fmla="val 5101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Swap to origin on the way back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41198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82FFC46C-9C69-4B9D-8362-518639715BC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439900" y="1649469"/>
            <a:ext cx="3577905" cy="3577905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338C81-B7B6-4021-8179-92A5FA8C1C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30" name="Title 29">
            <a:extLst>
              <a:ext uri="{FF2B5EF4-FFF2-40B4-BE49-F238E27FC236}">
                <a16:creationId xmlns:a16="http://schemas.microsoft.com/office/drawing/2014/main" id="{41BCBF9F-D7C5-46A9-B584-D2E2787A7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Permutations: Swap Algorithm</a:t>
            </a:r>
            <a:endParaRPr lang="bg-BG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82758F6-605C-4DCB-8427-FACECEC90F6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1100" y="1690409"/>
            <a:ext cx="3577905" cy="357790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FFD392A-1366-4477-AA36-8C6A4CDDFA15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7805" y="2941482"/>
            <a:ext cx="3577905" cy="357790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426C77E-6AE3-4D5E-8BB0-2720FF1431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5117" y="1493590"/>
            <a:ext cx="2438400" cy="24384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776CBB6-D909-49CB-9AFE-1FE3315635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6554" y="1463902"/>
            <a:ext cx="2438400" cy="24384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8117F17F-8B35-44FA-81AC-2CF5FE1BFA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6592" y="2881849"/>
            <a:ext cx="2438400" cy="243840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01B598E3-1BA7-4FD6-9879-AC1B6E53B07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3174" y="1579341"/>
            <a:ext cx="643220" cy="64322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35E5B673-C6F5-4C4A-803D-463B37EFE4A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2493" y="1612123"/>
            <a:ext cx="610437" cy="610437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20C81A30-B7A7-4576-A544-D61D4A128AE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7595" y="1620455"/>
            <a:ext cx="652701" cy="652701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2B8C49BD-9F72-4AD1-8EE9-E52648B5202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3989" y="2386440"/>
            <a:ext cx="652701" cy="652701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4723ADAA-4A24-435C-A052-B34255A102B5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7594" y="3059673"/>
            <a:ext cx="652701" cy="652701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2153037C-093E-4EA8-A95C-32399D418F7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3413" y="2354128"/>
            <a:ext cx="643220" cy="64322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3C1B7FEF-B0CC-4B3C-BFAB-701847CEF86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3989" y="3054178"/>
            <a:ext cx="643220" cy="643220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453DDA4F-54EA-4E13-8CA7-CF9BFC8D64E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4046" y="2373441"/>
            <a:ext cx="610437" cy="610437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39DA1AD5-3DC9-4E3D-A21C-CA95DF11A70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9769" y="3074442"/>
            <a:ext cx="610437" cy="61043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A4E9E3F-3B63-4430-ADE9-623DDA04212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3989" y="3774699"/>
            <a:ext cx="652701" cy="65270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846441F-3915-42A0-93A8-0D4B209F927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1263" y="3779439"/>
            <a:ext cx="643220" cy="64322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9032989-DFE1-4677-BE14-073A7F4F09D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2258" y="3817819"/>
            <a:ext cx="610437" cy="610437"/>
          </a:xfrm>
          <a:prstGeom prst="rect">
            <a:avLst/>
          </a:prstGeom>
        </p:spPr>
      </p:pic>
      <p:sp>
        <p:nvSpPr>
          <p:cNvPr id="25" name="AutoShape 7">
            <a:extLst>
              <a:ext uri="{FF2B5EF4-FFF2-40B4-BE49-F238E27FC236}">
                <a16:creationId xmlns:a16="http://schemas.microsoft.com/office/drawing/2014/main" id="{483DF575-B41F-4758-97D9-616B93A543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21015" y="664443"/>
            <a:ext cx="2674695" cy="854453"/>
          </a:xfrm>
          <a:prstGeom prst="wedgeRoundRectCallout">
            <a:avLst>
              <a:gd name="adj1" fmla="val -59876"/>
              <a:gd name="adj2" fmla="val 5101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Swap to origin on the way back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94076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82FFC46C-9C69-4B9D-8362-518639715BC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439900" y="1649469"/>
            <a:ext cx="3577905" cy="3577905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338C81-B7B6-4021-8179-92A5FA8C1C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30" name="Title 29">
            <a:extLst>
              <a:ext uri="{FF2B5EF4-FFF2-40B4-BE49-F238E27FC236}">
                <a16:creationId xmlns:a16="http://schemas.microsoft.com/office/drawing/2014/main" id="{41BCBF9F-D7C5-46A9-B584-D2E2787A7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Permutations: Swap Algorithm</a:t>
            </a:r>
            <a:endParaRPr lang="bg-BG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82758F6-605C-4DCB-8427-FACECEC90F6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1100" y="1690409"/>
            <a:ext cx="3577905" cy="357790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FFD392A-1366-4477-AA36-8C6A4CDDFA15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7805" y="2941482"/>
            <a:ext cx="3577905" cy="357790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776CBB6-D909-49CB-9AFE-1FE3315635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6554" y="1463902"/>
            <a:ext cx="2438400" cy="243840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01B598E3-1BA7-4FD6-9879-AC1B6E53B07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3174" y="1579341"/>
            <a:ext cx="643220" cy="64322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35E5B673-C6F5-4C4A-803D-463B37EFE4A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2493" y="1612123"/>
            <a:ext cx="610437" cy="610437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20C81A30-B7A7-4576-A544-D61D4A128AE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7595" y="1620455"/>
            <a:ext cx="652701" cy="652701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2B8C49BD-9F72-4AD1-8EE9-E52648B5202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3989" y="2386440"/>
            <a:ext cx="652701" cy="652701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4723ADAA-4A24-435C-A052-B34255A102B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7594" y="3059673"/>
            <a:ext cx="652701" cy="652701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2153037C-093E-4EA8-A95C-32399D418F7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3413" y="2354128"/>
            <a:ext cx="643220" cy="64322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3C1B7FEF-B0CC-4B3C-BFAB-701847CEF86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3989" y="3054178"/>
            <a:ext cx="643220" cy="643220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453DDA4F-54EA-4E13-8CA7-CF9BFC8D64E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4046" y="2373441"/>
            <a:ext cx="610437" cy="610437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39DA1AD5-3DC9-4E3D-A21C-CA95DF11A70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9769" y="3074442"/>
            <a:ext cx="610437" cy="61043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A4E9E3F-3B63-4430-ADE9-623DDA04212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3989" y="3774699"/>
            <a:ext cx="652701" cy="65270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846441F-3915-42A0-93A8-0D4B209F927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1263" y="3779439"/>
            <a:ext cx="643220" cy="64322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9032989-DFE1-4677-BE14-073A7F4F09D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2258" y="3817819"/>
            <a:ext cx="610437" cy="61043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4865B66-B13E-4C6F-AC94-C33141BAAA0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7796" y="4489725"/>
            <a:ext cx="610437" cy="61043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F2EF3C4-C89B-4EAA-8B1B-DBF2DE01F80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8433" y="4494699"/>
            <a:ext cx="652701" cy="652701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76E61FF-0CB8-48C6-AAA0-10E3F7CEC14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7076" y="4504180"/>
            <a:ext cx="643220" cy="64322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710FF593-EA36-4A7A-8143-5F8FA8F13EC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2926" y="2829914"/>
            <a:ext cx="2438400" cy="24384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F8922553-817B-460D-9CD6-B58B2481BBF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0872" y="1356810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9591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82FFC46C-9C69-4B9D-8362-518639715BC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439900" y="1649469"/>
            <a:ext cx="3577905" cy="3577905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338C81-B7B6-4021-8179-92A5FA8C1C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30" name="Title 29">
            <a:extLst>
              <a:ext uri="{FF2B5EF4-FFF2-40B4-BE49-F238E27FC236}">
                <a16:creationId xmlns:a16="http://schemas.microsoft.com/office/drawing/2014/main" id="{41BCBF9F-D7C5-46A9-B584-D2E2787A7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Permutations: Swap Algorithm</a:t>
            </a:r>
            <a:endParaRPr lang="bg-BG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82758F6-605C-4DCB-8427-FACECEC90F6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1100" y="1690409"/>
            <a:ext cx="3577905" cy="357790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FFD392A-1366-4477-AA36-8C6A4CDDFA15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7805" y="2941482"/>
            <a:ext cx="3577905" cy="357790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426C77E-6AE3-4D5E-8BB0-2720FF1431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8334" y="1493590"/>
            <a:ext cx="2438400" cy="24384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776CBB6-D909-49CB-9AFE-1FE3315635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9821" y="2753730"/>
            <a:ext cx="2438400" cy="24384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8117F17F-8B35-44FA-81AC-2CF5FE1BFA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6966" y="1377628"/>
            <a:ext cx="2438400" cy="243840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01B598E3-1BA7-4FD6-9879-AC1B6E53B07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3174" y="1579341"/>
            <a:ext cx="643220" cy="64322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35E5B673-C6F5-4C4A-803D-463B37EFE4A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2493" y="1612123"/>
            <a:ext cx="610437" cy="610437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20C81A30-B7A7-4576-A544-D61D4A128AE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7595" y="1620455"/>
            <a:ext cx="652701" cy="652701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2B8C49BD-9F72-4AD1-8EE9-E52648B5202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3989" y="2386440"/>
            <a:ext cx="652701" cy="652701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4723ADAA-4A24-435C-A052-B34255A102B5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7594" y="3059673"/>
            <a:ext cx="652701" cy="652701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2153037C-093E-4EA8-A95C-32399D418F7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3413" y="2354128"/>
            <a:ext cx="643220" cy="64322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3C1B7FEF-B0CC-4B3C-BFAB-701847CEF86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3989" y="3054178"/>
            <a:ext cx="643220" cy="643220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453DDA4F-54EA-4E13-8CA7-CF9BFC8D64E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4046" y="2373441"/>
            <a:ext cx="610437" cy="610437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39DA1AD5-3DC9-4E3D-A21C-CA95DF11A70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9769" y="3074442"/>
            <a:ext cx="610437" cy="61043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A4E9E3F-3B63-4430-ADE9-623DDA04212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3989" y="3774699"/>
            <a:ext cx="652701" cy="65270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846441F-3915-42A0-93A8-0D4B209F927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1263" y="3779439"/>
            <a:ext cx="643220" cy="64322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9032989-DFE1-4677-BE14-073A7F4F09D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2258" y="3817819"/>
            <a:ext cx="610437" cy="61043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4865B66-B13E-4C6F-AC94-C33141BAAA0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7796" y="4489725"/>
            <a:ext cx="610437" cy="61043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F2EF3C4-C89B-4EAA-8B1B-DBF2DE01F80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8433" y="4494699"/>
            <a:ext cx="652701" cy="652701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76E61FF-0CB8-48C6-AAA0-10E3F7CEC14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7076" y="4504180"/>
            <a:ext cx="643220" cy="64322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1E34A195-EA77-47BB-8C1F-73F671E73C5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8789" y="5245057"/>
            <a:ext cx="610437" cy="610437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C5939088-240E-42D4-9450-517B764562A9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8433" y="5250031"/>
            <a:ext cx="652701" cy="652701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0279FF7D-35F4-4F34-9454-A1A2D582E4B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6539" y="5259512"/>
            <a:ext cx="643220" cy="643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1793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82FFC46C-9C69-4B9D-8362-518639715BC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439900" y="1649469"/>
            <a:ext cx="3577905" cy="3577905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338C81-B7B6-4021-8179-92A5FA8C1C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30" name="Title 29">
            <a:extLst>
              <a:ext uri="{FF2B5EF4-FFF2-40B4-BE49-F238E27FC236}">
                <a16:creationId xmlns:a16="http://schemas.microsoft.com/office/drawing/2014/main" id="{41BCBF9F-D7C5-46A9-B584-D2E2787A7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Permutations: Swap Algorithm</a:t>
            </a:r>
            <a:endParaRPr lang="bg-BG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82758F6-605C-4DCB-8427-FACECEC90F6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1100" y="1690409"/>
            <a:ext cx="3577905" cy="357790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FFD392A-1366-4477-AA36-8C6A4CDDFA15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7805" y="2941482"/>
            <a:ext cx="3577905" cy="357790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426C77E-6AE3-4D5E-8BB0-2720FF1431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7250" y="2745838"/>
            <a:ext cx="2438400" cy="24384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776CBB6-D909-49CB-9AFE-1FE3315635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3748" y="1526638"/>
            <a:ext cx="2438400" cy="24384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8117F17F-8B35-44FA-81AC-2CF5FE1BFA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6966" y="1377628"/>
            <a:ext cx="2438400" cy="243840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01B598E3-1BA7-4FD6-9879-AC1B6E53B07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3174" y="1579341"/>
            <a:ext cx="643220" cy="64322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35E5B673-C6F5-4C4A-803D-463B37EFE4A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2493" y="1612123"/>
            <a:ext cx="610437" cy="610437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20C81A30-B7A7-4576-A544-D61D4A128AE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7595" y="1620455"/>
            <a:ext cx="652701" cy="652701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2B8C49BD-9F72-4AD1-8EE9-E52648B5202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3989" y="2386440"/>
            <a:ext cx="652701" cy="652701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4723ADAA-4A24-435C-A052-B34255A102B5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7594" y="3059673"/>
            <a:ext cx="652701" cy="652701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2153037C-093E-4EA8-A95C-32399D418F7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3413" y="2354128"/>
            <a:ext cx="643220" cy="64322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3C1B7FEF-B0CC-4B3C-BFAB-701847CEF86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3989" y="3054178"/>
            <a:ext cx="643220" cy="643220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453DDA4F-54EA-4E13-8CA7-CF9BFC8D64E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4046" y="2373441"/>
            <a:ext cx="610437" cy="610437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39DA1AD5-3DC9-4E3D-A21C-CA95DF11A70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9769" y="3074442"/>
            <a:ext cx="610437" cy="61043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A4E9E3F-3B63-4430-ADE9-623DDA04212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3989" y="3774699"/>
            <a:ext cx="652701" cy="65270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846441F-3915-42A0-93A8-0D4B209F927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1263" y="3779439"/>
            <a:ext cx="643220" cy="64322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9032989-DFE1-4677-BE14-073A7F4F09D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2258" y="3817819"/>
            <a:ext cx="610437" cy="61043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4865B66-B13E-4C6F-AC94-C33141BAAA0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7796" y="4489725"/>
            <a:ext cx="610437" cy="61043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F2EF3C4-C89B-4EAA-8B1B-DBF2DE01F80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8433" y="4494699"/>
            <a:ext cx="652701" cy="652701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76E61FF-0CB8-48C6-AAA0-10E3F7CEC14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7076" y="4504180"/>
            <a:ext cx="643220" cy="64322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1E34A195-EA77-47BB-8C1F-73F671E73C5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8789" y="5245057"/>
            <a:ext cx="610437" cy="610437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C5939088-240E-42D4-9450-517B764562A9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8433" y="5250031"/>
            <a:ext cx="652701" cy="652701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0279FF7D-35F4-4F34-9454-A1A2D582E4B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6539" y="5259512"/>
            <a:ext cx="643220" cy="643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6407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82FFC46C-9C69-4B9D-8362-518639715BC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439900" y="1649469"/>
            <a:ext cx="3577905" cy="3577905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338C81-B7B6-4021-8179-92A5FA8C1C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30" name="Title 29">
            <a:extLst>
              <a:ext uri="{FF2B5EF4-FFF2-40B4-BE49-F238E27FC236}">
                <a16:creationId xmlns:a16="http://schemas.microsoft.com/office/drawing/2014/main" id="{41BCBF9F-D7C5-46A9-B584-D2E2787A7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Permutations: Swap Algorithm</a:t>
            </a:r>
            <a:endParaRPr lang="bg-BG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82758F6-605C-4DCB-8427-FACECEC90F6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1100" y="1690409"/>
            <a:ext cx="3577905" cy="357790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FFD392A-1366-4477-AA36-8C6A4CDDFA15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7805" y="2941482"/>
            <a:ext cx="3577905" cy="357790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426C77E-6AE3-4D5E-8BB0-2720FF1431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6204" y="1493590"/>
            <a:ext cx="2438400" cy="24384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776CBB6-D909-49CB-9AFE-1FE3315635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3748" y="1526638"/>
            <a:ext cx="2438400" cy="243840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01B598E3-1BA7-4FD6-9879-AC1B6E53B07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3174" y="1579341"/>
            <a:ext cx="643220" cy="64322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35E5B673-C6F5-4C4A-803D-463B37EFE4A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2493" y="1612123"/>
            <a:ext cx="610437" cy="610437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20C81A30-B7A7-4576-A544-D61D4A128AE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7595" y="1620455"/>
            <a:ext cx="652701" cy="652701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2B8C49BD-9F72-4AD1-8EE9-E52648B5202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3989" y="2386440"/>
            <a:ext cx="652701" cy="652701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4723ADAA-4A24-435C-A052-B34255A102B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7594" y="3059673"/>
            <a:ext cx="652701" cy="652701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2153037C-093E-4EA8-A95C-32399D418F7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3413" y="2354128"/>
            <a:ext cx="643220" cy="64322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3C1B7FEF-B0CC-4B3C-BFAB-701847CEF86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3989" y="3054178"/>
            <a:ext cx="643220" cy="643220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453DDA4F-54EA-4E13-8CA7-CF9BFC8D64E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4046" y="2373441"/>
            <a:ext cx="610437" cy="610437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39DA1AD5-3DC9-4E3D-A21C-CA95DF11A70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9769" y="3074442"/>
            <a:ext cx="610437" cy="61043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A4E9E3F-3B63-4430-ADE9-623DDA04212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3989" y="3774699"/>
            <a:ext cx="652701" cy="65270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846441F-3915-42A0-93A8-0D4B209F927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1263" y="3779439"/>
            <a:ext cx="643220" cy="64322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9032989-DFE1-4677-BE14-073A7F4F09D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2258" y="3817819"/>
            <a:ext cx="610437" cy="61043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4865B66-B13E-4C6F-AC94-C33141BAAA0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7796" y="4489725"/>
            <a:ext cx="610437" cy="61043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F2EF3C4-C89B-4EAA-8B1B-DBF2DE01F80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8433" y="4494699"/>
            <a:ext cx="652701" cy="652701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76E61FF-0CB8-48C6-AAA0-10E3F7CEC14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7076" y="4504180"/>
            <a:ext cx="643220" cy="64322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1E34A195-EA77-47BB-8C1F-73F671E73C5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8789" y="5245057"/>
            <a:ext cx="610437" cy="610437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C5939088-240E-42D4-9450-517B764562A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8433" y="5250031"/>
            <a:ext cx="652701" cy="652701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0279FF7D-35F4-4F34-9454-A1A2D582E4B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6539" y="5259512"/>
            <a:ext cx="643220" cy="64322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489149B9-6782-4A0B-87CC-E3EF48C9C47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1518" y="2745838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1061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912813" y="5405388"/>
            <a:ext cx="10363200" cy="820600"/>
          </a:xfrm>
        </p:spPr>
        <p:txBody>
          <a:bodyPr/>
          <a:lstStyle/>
          <a:p>
            <a:r>
              <a:rPr lang="en-US" dirty="0"/>
              <a:t>Permutations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912812" y="1738148"/>
            <a:ext cx="10389862" cy="3311860"/>
            <a:chOff x="2132011" y="2081655"/>
            <a:chExt cx="7868791" cy="2521052"/>
          </a:xfrm>
        </p:grpSpPr>
        <p:pic>
          <p:nvPicPr>
            <p:cNvPr id="14343" name="Picture 7" descr="C:\transparency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27412" y="2133600"/>
              <a:ext cx="5400675" cy="24288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338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32011" y="2112822"/>
              <a:ext cx="1093442" cy="24898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4341" name="Picture 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30046" y="2081655"/>
              <a:ext cx="970756" cy="24808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2221245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GB" dirty="0"/>
              <a:t>Generates all possible </a:t>
            </a:r>
            <a:r>
              <a:rPr lang="en-GB" b="1" dirty="0">
                <a:solidFill>
                  <a:schemeClr val="tx2">
                    <a:lumMod val="75000"/>
                  </a:schemeClr>
                </a:solidFill>
              </a:rPr>
              <a:t>permutations</a:t>
            </a:r>
            <a:r>
              <a:rPr lang="en-GB" dirty="0"/>
              <a:t> of a given set of elements</a:t>
            </a:r>
          </a:p>
          <a:p>
            <a:pPr lvl="1"/>
            <a:r>
              <a:rPr lang="en-GB" b="1" dirty="0">
                <a:solidFill>
                  <a:schemeClr val="tx2">
                    <a:lumMod val="75000"/>
                  </a:schemeClr>
                </a:solidFill>
              </a:rPr>
              <a:t>Without</a:t>
            </a:r>
            <a:r>
              <a:rPr lang="en-GB" dirty="0"/>
              <a:t> using </a:t>
            </a:r>
            <a:r>
              <a:rPr lang="en-GB" b="1" dirty="0">
                <a:solidFill>
                  <a:schemeClr val="tx2">
                    <a:lumMod val="75000"/>
                  </a:schemeClr>
                </a:solidFill>
              </a:rPr>
              <a:t>extra memory</a:t>
            </a:r>
          </a:p>
          <a:p>
            <a:pPr lvl="1"/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Optimize Permutations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3876DD-0A02-419C-B71F-B642FC5572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2682" y="3839342"/>
            <a:ext cx="4478955" cy="1110780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C46B9F1E-996E-45F6-96C3-CF540D3E10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5084" y="3240570"/>
            <a:ext cx="2743200" cy="230832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buClr>
                <a:srgbClr val="F2B254"/>
              </a:buClr>
              <a:buSzPct val="100000"/>
            </a:pPr>
            <a:r>
              <a:rPr lang="en-US" b="1" spc="-2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 B C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spc="-2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 C B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spc="-2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 A C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spc="-2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 C A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spc="-2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 A B</a:t>
            </a:r>
            <a:br>
              <a:rPr lang="en-US" b="1" spc="-2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b="1" spc="-2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 B A</a:t>
            </a:r>
          </a:p>
        </p:txBody>
      </p:sp>
      <p:sp>
        <p:nvSpPr>
          <p:cNvPr id="46" name="Text Placeholder 5">
            <a:extLst>
              <a:ext uri="{FF2B5EF4-FFF2-40B4-BE49-F238E27FC236}">
                <a16:creationId xmlns:a16="http://schemas.microsoft.com/office/drawing/2014/main" id="{C046CE18-58F5-489F-93F6-F7A02183CE82}"/>
              </a:ext>
            </a:extLst>
          </p:cNvPr>
          <p:cNvSpPr txBox="1">
            <a:spLocks/>
          </p:cNvSpPr>
          <p:nvPr/>
        </p:nvSpPr>
        <p:spPr>
          <a:xfrm>
            <a:off x="971486" y="3392071"/>
            <a:ext cx="1219200" cy="58744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pt-BR" dirty="0"/>
              <a:t>A B C</a:t>
            </a:r>
          </a:p>
        </p:txBody>
      </p:sp>
      <p:sp>
        <p:nvSpPr>
          <p:cNvPr id="47" name="Arrow: Right 46">
            <a:extLst>
              <a:ext uri="{FF2B5EF4-FFF2-40B4-BE49-F238E27FC236}">
                <a16:creationId xmlns:a16="http://schemas.microsoft.com/office/drawing/2014/main" id="{6ED22964-D8D4-45EB-8A94-CE9ADD0C9FFC}"/>
              </a:ext>
            </a:extLst>
          </p:cNvPr>
          <p:cNvSpPr/>
          <p:nvPr/>
        </p:nvSpPr>
        <p:spPr>
          <a:xfrm>
            <a:off x="2508640" y="3444339"/>
            <a:ext cx="378490" cy="4829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</p:spTree>
    <p:extLst>
      <p:ext uri="{BB962C8B-B14F-4D97-AF65-F5344CB8AC3E}">
        <p14:creationId xmlns:p14="http://schemas.microsoft.com/office/powerpoint/2010/main" val="18226937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7"/>
          <p:cNvSpPr txBox="1">
            <a:spLocks/>
          </p:cNvSpPr>
          <p:nvPr/>
        </p:nvSpPr>
        <p:spPr>
          <a:xfrm>
            <a:off x="531812" y="1591314"/>
            <a:ext cx="11125200" cy="450468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36000" rIns="108000" bIns="36000" rtlCol="0">
            <a:sp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noProof="1"/>
              <a:t>public static void Gen(int index)</a:t>
            </a:r>
          </a:p>
          <a:p>
            <a:r>
              <a:rPr lang="en-US" noProof="1"/>
              <a:t>  if (index &gt;= set.Length)</a:t>
            </a:r>
          </a:p>
          <a:p>
            <a:r>
              <a:rPr lang="en-US" noProof="1"/>
              <a:t>    Console.WriteLine(string.Join(" ", set));</a:t>
            </a:r>
          </a:p>
          <a:p>
            <a:r>
              <a:rPr lang="en-US" noProof="1"/>
              <a:t>  else</a:t>
            </a:r>
          </a:p>
          <a:p>
            <a:r>
              <a:rPr lang="en-US" noProof="1"/>
              <a:t>    Gen(index + 1);</a:t>
            </a:r>
          </a:p>
          <a:p>
            <a:r>
              <a:rPr lang="en-US" noProof="1"/>
              <a:t>    for (int i = index + 1; i &lt; elements.Length; i++)</a:t>
            </a:r>
          </a:p>
          <a:p>
            <a:r>
              <a:rPr lang="en-US" noProof="1"/>
              <a:t>    {</a:t>
            </a:r>
          </a:p>
          <a:p>
            <a:r>
              <a:rPr lang="en-US" noProof="1"/>
              <a:t>      Swap(index, i);</a:t>
            </a:r>
          </a:p>
          <a:p>
            <a:r>
              <a:rPr lang="en-US" noProof="1"/>
              <a:t>      Gen(index + 1);</a:t>
            </a:r>
          </a:p>
          <a:p>
            <a:r>
              <a:rPr lang="en-US" noProof="1"/>
              <a:t>      Swap(index, i);</a:t>
            </a:r>
          </a:p>
          <a:p>
            <a:r>
              <a:rPr lang="en-US" noProof="1"/>
              <a:t>    }</a:t>
            </a:r>
          </a:p>
          <a:p>
            <a:r>
              <a:rPr lang="en-US" noProof="1"/>
              <a:t>}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Generating Permutations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188815" y="40341"/>
            <a:ext cx="9577597" cy="1110780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Autofit/>
          </a:bodyPr>
          <a:lstStyle>
            <a:lvl1pPr algn="l" defTabSz="1218987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4000" b="1" kern="1200">
                <a:solidFill>
                  <a:srgbClr val="F3BE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18" name="Text Placeholder 7"/>
          <p:cNvSpPr txBox="1">
            <a:spLocks/>
          </p:cNvSpPr>
          <p:nvPr/>
        </p:nvSpPr>
        <p:spPr>
          <a:xfrm>
            <a:off x="6551612" y="5145031"/>
            <a:ext cx="5105400" cy="95677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80000" tIns="108000" rIns="180000" bIns="108000" rtlCol="0">
            <a:spAutoFit/>
          </a:bodyPr>
          <a:lstStyle>
            <a:lvl1pPr marL="0" indent="0" algn="l" defTabSz="1218987" rtl="0" eaLnBrk="1" latinLnBrk="0" hangingPunct="1">
              <a:lnSpc>
                <a:spcPct val="105000"/>
              </a:lnSpc>
              <a:spcBef>
                <a:spcPts val="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sz="2000" b="0" kern="1200" smtClean="0">
                <a:solidFill>
                  <a:srgbClr val="8CF4F2"/>
                </a:solidFill>
                <a:latin typeface="Consolas" pitchFamily="49" charset="0"/>
                <a:ea typeface="+mn-ea"/>
                <a:cs typeface="Consolas" pitchFamily="49" charset="0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elements = new int[n];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Permute(0);</a:t>
            </a:r>
          </a:p>
        </p:txBody>
      </p:sp>
    </p:spTree>
    <p:extLst>
      <p:ext uri="{BB962C8B-B14F-4D97-AF65-F5344CB8AC3E}">
        <p14:creationId xmlns:p14="http://schemas.microsoft.com/office/powerpoint/2010/main" val="12792356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GB" dirty="0"/>
              <a:t>What about </a:t>
            </a:r>
            <a:r>
              <a:rPr lang="en-GB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array = new int[] { A, B, B }</a:t>
            </a:r>
          </a:p>
          <a:p>
            <a:r>
              <a:rPr lang="en-GB" dirty="0"/>
              <a:t>By definition: permutations { A, B', B'' } == { A, B'', B' }</a:t>
            </a:r>
          </a:p>
          <a:p>
            <a:r>
              <a:rPr lang="en-GB" dirty="0"/>
              <a:t>Generate all permutations from a </a:t>
            </a:r>
            <a:r>
              <a:rPr lang="en-GB" b="1" dirty="0">
                <a:solidFill>
                  <a:schemeClr val="tx2">
                    <a:lumMod val="75000"/>
                  </a:schemeClr>
                </a:solidFill>
              </a:rPr>
              <a:t>multi-set</a:t>
            </a:r>
          </a:p>
          <a:p>
            <a:pPr lvl="1"/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Permutations with Repetition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3876DD-0A02-419C-B71F-B642FC5572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2682" y="3839342"/>
            <a:ext cx="4478955" cy="1110780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C46B9F1E-996E-45F6-96C3-CF540D3E10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5084" y="3711476"/>
            <a:ext cx="2743200" cy="12003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buClr>
                <a:srgbClr val="F2B254"/>
              </a:buClr>
              <a:buSzPct val="100000"/>
            </a:pPr>
            <a:r>
              <a:rPr lang="en-US" b="1" spc="-2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 B B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spc="-2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 A B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spc="-2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 B A</a:t>
            </a:r>
          </a:p>
        </p:txBody>
      </p:sp>
      <p:sp>
        <p:nvSpPr>
          <p:cNvPr id="46" name="Text Placeholder 5">
            <a:extLst>
              <a:ext uri="{FF2B5EF4-FFF2-40B4-BE49-F238E27FC236}">
                <a16:creationId xmlns:a16="http://schemas.microsoft.com/office/drawing/2014/main" id="{C046CE18-58F5-489F-93F6-F7A02183CE82}"/>
              </a:ext>
            </a:extLst>
          </p:cNvPr>
          <p:cNvSpPr txBox="1">
            <a:spLocks/>
          </p:cNvSpPr>
          <p:nvPr/>
        </p:nvSpPr>
        <p:spPr>
          <a:xfrm>
            <a:off x="971486" y="3862977"/>
            <a:ext cx="1219200" cy="58744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pt-BR" dirty="0"/>
              <a:t>A B B</a:t>
            </a:r>
          </a:p>
        </p:txBody>
      </p:sp>
      <p:sp>
        <p:nvSpPr>
          <p:cNvPr id="47" name="Arrow: Right 46">
            <a:extLst>
              <a:ext uri="{FF2B5EF4-FFF2-40B4-BE49-F238E27FC236}">
                <a16:creationId xmlns:a16="http://schemas.microsoft.com/office/drawing/2014/main" id="{6ED22964-D8D4-45EB-8A94-CE9ADD0C9FFC}"/>
              </a:ext>
            </a:extLst>
          </p:cNvPr>
          <p:cNvSpPr/>
          <p:nvPr/>
        </p:nvSpPr>
        <p:spPr>
          <a:xfrm>
            <a:off x="2508640" y="3915245"/>
            <a:ext cx="378490" cy="4829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</p:spTree>
    <p:extLst>
      <p:ext uri="{BB962C8B-B14F-4D97-AF65-F5344CB8AC3E}">
        <p14:creationId xmlns:p14="http://schemas.microsoft.com/office/powerpoint/2010/main" val="25935589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7"/>
          <p:cNvSpPr txBox="1">
            <a:spLocks/>
          </p:cNvSpPr>
          <p:nvPr/>
        </p:nvSpPr>
        <p:spPr>
          <a:xfrm>
            <a:off x="531812" y="1143000"/>
            <a:ext cx="11125200" cy="524334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36000" rIns="108000" bIns="36000" rtlCol="0">
            <a:sp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noProof="1"/>
              <a:t>public static void Gen(int index)</a:t>
            </a:r>
          </a:p>
          <a:p>
            <a:r>
              <a:rPr lang="en-US" noProof="1"/>
              <a:t>  if (index &gt;= set.Length)</a:t>
            </a:r>
          </a:p>
          <a:p>
            <a:r>
              <a:rPr lang="en-US" noProof="1"/>
              <a:t>    Console.WriteLine(string.Join(" ", set));</a:t>
            </a:r>
          </a:p>
          <a:p>
            <a:r>
              <a:rPr lang="en-US" noProof="1"/>
              <a:t>  else</a:t>
            </a:r>
          </a:p>
          <a:p>
            <a:r>
              <a:rPr lang="en-US" noProof="1"/>
              <a:t>    </a:t>
            </a:r>
            <a:r>
              <a:rPr lang="en-GB" dirty="0"/>
              <a:t>HashSet&lt;int&gt; swapped = new HashSet&lt;int&gt;();</a:t>
            </a:r>
            <a:endParaRPr lang="en-US" noProof="1"/>
          </a:p>
          <a:p>
            <a:r>
              <a:rPr lang="en-US" noProof="1"/>
              <a:t>    for (int i = index; i &lt; elements.Length; i++) {</a:t>
            </a:r>
          </a:p>
          <a:p>
            <a:r>
              <a:rPr lang="en-US" noProof="1"/>
              <a:t>      if (!swapped.Contains(elements[i])) {</a:t>
            </a:r>
          </a:p>
          <a:p>
            <a:r>
              <a:rPr lang="en-US" noProof="1"/>
              <a:t>        Swap(index, i);</a:t>
            </a:r>
          </a:p>
          <a:p>
            <a:r>
              <a:rPr lang="en-US" noProof="1"/>
              <a:t>        Gen(index + 1);</a:t>
            </a:r>
          </a:p>
          <a:p>
            <a:r>
              <a:rPr lang="en-US" noProof="1"/>
              <a:t>        Swap(index, i);</a:t>
            </a:r>
          </a:p>
          <a:p>
            <a:r>
              <a:rPr lang="en-US" noProof="1"/>
              <a:t>        swapped.Add(elements[i]);</a:t>
            </a:r>
          </a:p>
          <a:p>
            <a:r>
              <a:rPr lang="en-US" noProof="1"/>
              <a:t>      }</a:t>
            </a:r>
          </a:p>
          <a:p>
            <a:r>
              <a:rPr lang="en-US" noProof="1"/>
              <a:t>    }</a:t>
            </a:r>
          </a:p>
          <a:p>
            <a:r>
              <a:rPr lang="en-US" noProof="1"/>
              <a:t>}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Solution: Permutations with Repetition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188815" y="40341"/>
            <a:ext cx="9577597" cy="1110780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Autofit/>
          </a:bodyPr>
          <a:lstStyle>
            <a:lvl1pPr algn="l" defTabSz="1218987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4000" b="1" kern="1200">
                <a:solidFill>
                  <a:srgbClr val="F3BE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18" name="Text Placeholder 7"/>
          <p:cNvSpPr txBox="1">
            <a:spLocks/>
          </p:cNvSpPr>
          <p:nvPr/>
        </p:nvSpPr>
        <p:spPr>
          <a:xfrm>
            <a:off x="6551612" y="5433979"/>
            <a:ext cx="5105400" cy="95677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80000" tIns="108000" rIns="180000" bIns="108000" rtlCol="0">
            <a:spAutoFit/>
          </a:bodyPr>
          <a:lstStyle>
            <a:lvl1pPr marL="0" indent="0" algn="l" defTabSz="1218987" rtl="0" eaLnBrk="1" latinLnBrk="0" hangingPunct="1">
              <a:lnSpc>
                <a:spcPct val="105000"/>
              </a:lnSpc>
              <a:spcBef>
                <a:spcPts val="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sz="2000" b="0" kern="1200" smtClean="0">
                <a:solidFill>
                  <a:srgbClr val="8CF4F2"/>
                </a:solidFill>
                <a:latin typeface="Consolas" pitchFamily="49" charset="0"/>
                <a:ea typeface="+mn-ea"/>
                <a:cs typeface="Consolas" pitchFamily="49" charset="0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elements = new int[n];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Permute(0);</a:t>
            </a:r>
          </a:p>
        </p:txBody>
      </p:sp>
    </p:spTree>
    <p:extLst>
      <p:ext uri="{BB962C8B-B14F-4D97-AF65-F5344CB8AC3E}">
        <p14:creationId xmlns:p14="http://schemas.microsoft.com/office/powerpoint/2010/main" val="14810958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Algorithm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PermRep(s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,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sz="3200" dirty="0"/>
              <a:t> permutes the items [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</a:t>
            </a:r>
            <a:r>
              <a:rPr lang="en-US" sz="3200" dirty="0"/>
              <a:t> …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</a:t>
            </a:r>
            <a:r>
              <a:rPr lang="en-US" sz="3200" dirty="0"/>
              <a:t>]</a:t>
            </a:r>
          </a:p>
          <a:p>
            <a:pPr lvl="1"/>
            <a:r>
              <a:rPr lang="en-US" sz="3000" dirty="0"/>
              <a:t>Exchange the item at positions </a:t>
            </a:r>
            <a:r>
              <a:rPr lang="en-US" sz="3000" b="1" i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</a:t>
            </a:r>
            <a:r>
              <a:rPr lang="en-US" sz="3000" dirty="0"/>
              <a:t> =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</a:rPr>
              <a:t>k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 …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</a:rPr>
              <a:t>n-2</a:t>
            </a:r>
            <a:r>
              <a:rPr lang="en-US" sz="3000" dirty="0"/>
              <a:t> with items at </a:t>
            </a:r>
            <a:r>
              <a:rPr lang="en-US" sz="3000" b="1" i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 …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</a:rPr>
              <a:t>n-1</a:t>
            </a:r>
          </a:p>
          <a:p>
            <a:pPr lvl="1"/>
            <a:r>
              <a:rPr lang="en-US" sz="3000" dirty="0"/>
              <a:t>Call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PermRep(</a:t>
            </a:r>
            <a:r>
              <a:rPr lang="en-US" sz="3000" b="1" i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1)</a:t>
            </a:r>
            <a:r>
              <a:rPr lang="en-US" sz="3000" dirty="0"/>
              <a:t> to permute the rest of the array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US" dirty="0"/>
              <a:t>Optimized: Permutations with Repetition</a:t>
            </a:r>
          </a:p>
        </p:txBody>
      </p:sp>
      <p:grpSp>
        <p:nvGrpSpPr>
          <p:cNvPr id="68" name="Group 67"/>
          <p:cNvGrpSpPr/>
          <p:nvPr/>
        </p:nvGrpSpPr>
        <p:grpSpPr>
          <a:xfrm>
            <a:off x="559108" y="3276600"/>
            <a:ext cx="3476087" cy="2811278"/>
            <a:chOff x="760412" y="2438400"/>
            <a:chExt cx="3476087" cy="2811278"/>
          </a:xfrm>
        </p:grpSpPr>
        <p:sp>
          <p:nvSpPr>
            <p:cNvPr id="69" name="Rectangle 4"/>
            <p:cNvSpPr>
              <a:spLocks noChangeArrowheads="1"/>
            </p:cNvSpPr>
            <p:nvPr/>
          </p:nvSpPr>
          <p:spPr bwMode="auto">
            <a:xfrm>
              <a:off x="760412" y="2895599"/>
              <a:ext cx="3476087" cy="2354079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none">
              <a:noAutofit/>
            </a:bodyPr>
            <a:lstStyle/>
            <a:p>
              <a:pPr eaLnBrk="0" hangingPunct="0">
                <a:lnSpc>
                  <a:spcPts val="28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endPara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0" name="Rectangle 4"/>
            <p:cNvSpPr>
              <a:spLocks noChangeArrowheads="1"/>
            </p:cNvSpPr>
            <p:nvPr/>
          </p:nvSpPr>
          <p:spPr bwMode="auto">
            <a:xfrm>
              <a:off x="760412" y="2438400"/>
              <a:ext cx="3476087" cy="457200"/>
            </a:xfrm>
            <a:prstGeom prst="rect">
              <a:avLst/>
            </a:prstGeom>
            <a:solidFill>
              <a:srgbClr val="D9D5C7">
                <a:alpha val="40000"/>
              </a:srgb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none">
              <a:noAutofit/>
            </a:bodyPr>
            <a:lstStyle/>
            <a:p>
              <a:pPr eaLnBrk="0" hangingPunct="0">
                <a:lnSpc>
                  <a:spcPts val="28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endPara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1127764" y="2438400"/>
              <a:ext cx="273344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noProof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PermRep(0, n-1)</a:t>
              </a:r>
            </a:p>
          </p:txBody>
        </p:sp>
      </p:grpSp>
      <p:graphicFrame>
        <p:nvGraphicFramePr>
          <p:cNvPr id="72" name="Group 3"/>
          <p:cNvGraphicFramePr>
            <a:graphicFrameLocks noGrp="1"/>
          </p:cNvGraphicFramePr>
          <p:nvPr>
            <p:extLst/>
          </p:nvPr>
        </p:nvGraphicFramePr>
        <p:xfrm>
          <a:off x="975022" y="4646626"/>
          <a:ext cx="2671356" cy="438912"/>
        </p:xfrm>
        <a:graphic>
          <a:graphicData uri="http://schemas.openxmlformats.org/drawingml/2006/table">
            <a:tbl>
              <a:tblPr/>
              <a:tblGrid>
                <a:gridCol w="4452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52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52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452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4522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4522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62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y</a:t>
                      </a:r>
                      <a:endParaRPr kumimoji="1" lang="bg-BG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x</a:t>
                      </a:r>
                      <a:endParaRPr kumimoji="1" lang="bg-BG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l</a:t>
                      </a:r>
                      <a:endParaRPr kumimoji="1" lang="bg-BG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x</a:t>
                      </a:r>
                      <a:endParaRPr kumimoji="1" lang="bg-BG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x</a:t>
                      </a:r>
                      <a:endParaRPr kumimoji="1" lang="bg-BG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x</a:t>
                      </a:r>
                      <a:endParaRPr kumimoji="1" lang="bg-BG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3" name="AutoShape 25"/>
          <p:cNvSpPr>
            <a:spLocks/>
          </p:cNvSpPr>
          <p:nvPr/>
        </p:nvSpPr>
        <p:spPr bwMode="auto">
          <a:xfrm rot="16200000">
            <a:off x="2639804" y="4412809"/>
            <a:ext cx="275870" cy="1737278"/>
          </a:xfrm>
          <a:prstGeom prst="leftBrace">
            <a:avLst>
              <a:gd name="adj1" fmla="val 91897"/>
              <a:gd name="adj2" fmla="val 50000"/>
            </a:avLst>
          </a:prstGeom>
          <a:noFill/>
          <a:ln w="3175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dist="17961" dir="2700000" algn="ctr" rotWithShape="0">
              <a:schemeClr val="bg1">
                <a:lumMod val="75000"/>
                <a:lumOff val="25000"/>
              </a:schemeClr>
            </a:outerShdw>
          </a:effectLst>
        </p:spPr>
        <p:txBody>
          <a:bodyPr vert="eaVert" wrap="none" anchor="ctr"/>
          <a:lstStyle/>
          <a:p>
            <a:endParaRPr lang="bg-BG">
              <a:ln>
                <a:solidFill>
                  <a:schemeClr val="accent5">
                    <a:lumMod val="20000"/>
                    <a:lumOff val="80000"/>
                  </a:schemeClr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787708" y="5454972"/>
            <a:ext cx="30732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PermRep(</a:t>
            </a:r>
            <a:r>
              <a:rPr lang="en-US" b="1" i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</a:t>
            </a: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+1, n-1)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8102908" y="4405952"/>
            <a:ext cx="464257" cy="451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  <a:endParaRPr lang="bg-BG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77" name="Group 76"/>
          <p:cNvGrpSpPr/>
          <p:nvPr/>
        </p:nvGrpSpPr>
        <p:grpSpPr>
          <a:xfrm>
            <a:off x="8581716" y="3276600"/>
            <a:ext cx="3027703" cy="2811278"/>
            <a:chOff x="8325820" y="2438400"/>
            <a:chExt cx="3027703" cy="2811278"/>
          </a:xfrm>
        </p:grpSpPr>
        <p:sp>
          <p:nvSpPr>
            <p:cNvPr id="78" name="Rectangle 4"/>
            <p:cNvSpPr>
              <a:spLocks noChangeArrowheads="1"/>
            </p:cNvSpPr>
            <p:nvPr/>
          </p:nvSpPr>
          <p:spPr bwMode="auto">
            <a:xfrm>
              <a:off x="8325820" y="2895600"/>
              <a:ext cx="3027703" cy="2354078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none">
              <a:noAutofit/>
            </a:bodyPr>
            <a:lstStyle/>
            <a:p>
              <a:pPr eaLnBrk="0" hangingPunct="0">
                <a:lnSpc>
                  <a:spcPts val="28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endPara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9" name="Rectangle 4"/>
            <p:cNvSpPr>
              <a:spLocks noChangeArrowheads="1"/>
            </p:cNvSpPr>
            <p:nvPr/>
          </p:nvSpPr>
          <p:spPr bwMode="auto">
            <a:xfrm>
              <a:off x="8325820" y="2438400"/>
              <a:ext cx="3027703" cy="457200"/>
            </a:xfrm>
            <a:prstGeom prst="rect">
              <a:avLst/>
            </a:prstGeom>
            <a:solidFill>
              <a:srgbClr val="D9D5C7">
                <a:alpha val="40000"/>
              </a:srgb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none">
              <a:noAutofit/>
            </a:bodyPr>
            <a:lstStyle/>
            <a:p>
              <a:pPr eaLnBrk="0" hangingPunct="0">
                <a:lnSpc>
                  <a:spcPts val="28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endPara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80" name="Rectangle 79"/>
            <p:cNvSpPr/>
            <p:nvPr/>
          </p:nvSpPr>
          <p:spPr>
            <a:xfrm>
              <a:off x="8325821" y="2446094"/>
              <a:ext cx="3027702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b="1" noProof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PermRep(n-1,</a:t>
              </a:r>
              <a:r>
                <a:rPr lang="en-US" b="1" noProof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Consolas" pitchFamily="49" charset="0"/>
                </a:rPr>
                <a:t> </a:t>
              </a:r>
              <a:r>
                <a:rPr lang="en-US" b="1" noProof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n-1)</a:t>
              </a:r>
            </a:p>
          </p:txBody>
        </p:sp>
      </p:grpSp>
      <p:sp>
        <p:nvSpPr>
          <p:cNvPr id="81" name="Rectangle 80"/>
          <p:cNvSpPr/>
          <p:nvPr/>
        </p:nvSpPr>
        <p:spPr>
          <a:xfrm>
            <a:off x="8761412" y="3858904"/>
            <a:ext cx="26669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Stop!</a:t>
            </a:r>
            <a:endParaRPr lang="en-US" dirty="0"/>
          </a:p>
        </p:txBody>
      </p:sp>
      <p:sp>
        <p:nvSpPr>
          <p:cNvPr id="82" name="TextBox 81"/>
          <p:cNvSpPr txBox="1"/>
          <p:nvPr/>
        </p:nvSpPr>
        <p:spPr>
          <a:xfrm>
            <a:off x="4091604" y="4490112"/>
            <a:ext cx="464257" cy="453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</a:t>
            </a:r>
            <a:endParaRPr lang="bg-BG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3" name="Freeform 9"/>
          <p:cNvSpPr>
            <a:spLocks/>
          </p:cNvSpPr>
          <p:nvPr/>
        </p:nvSpPr>
        <p:spPr bwMode="auto">
          <a:xfrm flipH="1">
            <a:off x="2071195" y="4375161"/>
            <a:ext cx="460143" cy="218808"/>
          </a:xfrm>
          <a:custGeom>
            <a:avLst/>
            <a:gdLst>
              <a:gd name="connsiteX0" fmla="*/ 0 w 9918"/>
              <a:gd name="connsiteY0" fmla="*/ 10366 h 10366"/>
              <a:gd name="connsiteX1" fmla="*/ 1614 w 9918"/>
              <a:gd name="connsiteY1" fmla="*/ 2738 h 10366"/>
              <a:gd name="connsiteX2" fmla="*/ 4602 w 9918"/>
              <a:gd name="connsiteY2" fmla="*/ 4 h 10366"/>
              <a:gd name="connsiteX3" fmla="*/ 7918 w 9918"/>
              <a:gd name="connsiteY3" fmla="*/ 3313 h 10366"/>
              <a:gd name="connsiteX4" fmla="*/ 9918 w 9918"/>
              <a:gd name="connsiteY4" fmla="*/ 9932 h 10366"/>
              <a:gd name="connsiteX0" fmla="*/ 0 w 10000"/>
              <a:gd name="connsiteY0" fmla="*/ 9752 h 9752"/>
              <a:gd name="connsiteX1" fmla="*/ 1627 w 10000"/>
              <a:gd name="connsiteY1" fmla="*/ 2641 h 9752"/>
              <a:gd name="connsiteX2" fmla="*/ 4640 w 10000"/>
              <a:gd name="connsiteY2" fmla="*/ 4 h 9752"/>
              <a:gd name="connsiteX3" fmla="*/ 7983 w 10000"/>
              <a:gd name="connsiteY3" fmla="*/ 3196 h 9752"/>
              <a:gd name="connsiteX4" fmla="*/ 10000 w 10000"/>
              <a:gd name="connsiteY4" fmla="*/ 9581 h 9752"/>
              <a:gd name="connsiteX0" fmla="*/ 0 w 10000"/>
              <a:gd name="connsiteY0" fmla="*/ 10000 h 10000"/>
              <a:gd name="connsiteX1" fmla="*/ 1627 w 10000"/>
              <a:gd name="connsiteY1" fmla="*/ 2708 h 10000"/>
              <a:gd name="connsiteX2" fmla="*/ 4888 w 10000"/>
              <a:gd name="connsiteY2" fmla="*/ 4 h 10000"/>
              <a:gd name="connsiteX3" fmla="*/ 7983 w 10000"/>
              <a:gd name="connsiteY3" fmla="*/ 3277 h 10000"/>
              <a:gd name="connsiteX4" fmla="*/ 10000 w 10000"/>
              <a:gd name="connsiteY4" fmla="*/ 9825 h 10000"/>
              <a:gd name="connsiteX0" fmla="*/ 0 w 10000"/>
              <a:gd name="connsiteY0" fmla="*/ 9997 h 9997"/>
              <a:gd name="connsiteX1" fmla="*/ 1461 w 10000"/>
              <a:gd name="connsiteY1" fmla="*/ 3214 h 9997"/>
              <a:gd name="connsiteX2" fmla="*/ 4888 w 10000"/>
              <a:gd name="connsiteY2" fmla="*/ 1 h 9997"/>
              <a:gd name="connsiteX3" fmla="*/ 7983 w 10000"/>
              <a:gd name="connsiteY3" fmla="*/ 3274 h 9997"/>
              <a:gd name="connsiteX4" fmla="*/ 10000 w 10000"/>
              <a:gd name="connsiteY4" fmla="*/ 9822 h 9997"/>
              <a:gd name="connsiteX0" fmla="*/ 0 w 10000"/>
              <a:gd name="connsiteY0" fmla="*/ 10000 h 10000"/>
              <a:gd name="connsiteX1" fmla="*/ 1461 w 10000"/>
              <a:gd name="connsiteY1" fmla="*/ 3215 h 10000"/>
              <a:gd name="connsiteX2" fmla="*/ 4888 w 10000"/>
              <a:gd name="connsiteY2" fmla="*/ 1 h 10000"/>
              <a:gd name="connsiteX3" fmla="*/ 8149 w 10000"/>
              <a:gd name="connsiteY3" fmla="*/ 3275 h 10000"/>
              <a:gd name="connsiteX4" fmla="*/ 10000 w 10000"/>
              <a:gd name="connsiteY4" fmla="*/ 9825 h 10000"/>
              <a:gd name="connsiteX0" fmla="*/ 0 w 10000"/>
              <a:gd name="connsiteY0" fmla="*/ 9745 h 9825"/>
              <a:gd name="connsiteX1" fmla="*/ 1461 w 10000"/>
              <a:gd name="connsiteY1" fmla="*/ 3215 h 9825"/>
              <a:gd name="connsiteX2" fmla="*/ 4888 w 10000"/>
              <a:gd name="connsiteY2" fmla="*/ 1 h 9825"/>
              <a:gd name="connsiteX3" fmla="*/ 8149 w 10000"/>
              <a:gd name="connsiteY3" fmla="*/ 3275 h 9825"/>
              <a:gd name="connsiteX4" fmla="*/ 10000 w 10000"/>
              <a:gd name="connsiteY4" fmla="*/ 9825 h 9825"/>
              <a:gd name="connsiteX0" fmla="*/ 0 w 10083"/>
              <a:gd name="connsiteY0" fmla="*/ 9919 h 9919"/>
              <a:gd name="connsiteX1" fmla="*/ 1461 w 10083"/>
              <a:gd name="connsiteY1" fmla="*/ 3272 h 9919"/>
              <a:gd name="connsiteX2" fmla="*/ 4888 w 10083"/>
              <a:gd name="connsiteY2" fmla="*/ 1 h 9919"/>
              <a:gd name="connsiteX3" fmla="*/ 8149 w 10083"/>
              <a:gd name="connsiteY3" fmla="*/ 3333 h 9919"/>
              <a:gd name="connsiteX4" fmla="*/ 10083 w 10083"/>
              <a:gd name="connsiteY4" fmla="*/ 9870 h 9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83" h="9919">
                <a:moveTo>
                  <a:pt x="0" y="9919"/>
                </a:moveTo>
                <a:cubicBezTo>
                  <a:pt x="280" y="8977"/>
                  <a:pt x="646" y="4925"/>
                  <a:pt x="1461" y="3272"/>
                </a:cubicBezTo>
                <a:cubicBezTo>
                  <a:pt x="2276" y="1619"/>
                  <a:pt x="3773" y="-9"/>
                  <a:pt x="4888" y="1"/>
                </a:cubicBezTo>
                <a:cubicBezTo>
                  <a:pt x="6003" y="11"/>
                  <a:pt x="7256" y="1667"/>
                  <a:pt x="8149" y="3333"/>
                </a:cubicBezTo>
                <a:cubicBezTo>
                  <a:pt x="9043" y="5001"/>
                  <a:pt x="9675" y="8494"/>
                  <a:pt x="10083" y="9870"/>
                </a:cubicBezTo>
              </a:path>
            </a:pathLst>
          </a:custGeom>
          <a:noFill/>
          <a:ln w="38100" cap="flat" cmpd="sng">
            <a:solidFill>
              <a:schemeClr val="accent5">
                <a:lumMod val="20000"/>
                <a:lumOff val="80000"/>
              </a:schemeClr>
            </a:solidFill>
            <a:prstDash val="solid"/>
            <a:round/>
            <a:headEnd type="triangle" w="med" len="med"/>
            <a:tailEnd type="triangle" w="med" len="med"/>
          </a:ln>
          <a:effectLst>
            <a:outerShdw dist="17961" dir="2700000" algn="ctr" rotWithShape="0">
              <a:schemeClr val="bg1">
                <a:lumMod val="95000"/>
                <a:lumOff val="5000"/>
              </a:schemeClr>
            </a:outerShdw>
          </a:effectLst>
        </p:spPr>
        <p:txBody>
          <a:bodyPr anchor="ctr"/>
          <a:lstStyle/>
          <a:p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4" name="Freeform 9"/>
          <p:cNvSpPr>
            <a:spLocks/>
          </p:cNvSpPr>
          <p:nvPr/>
        </p:nvSpPr>
        <p:spPr bwMode="auto">
          <a:xfrm flipH="1">
            <a:off x="2061500" y="4241468"/>
            <a:ext cx="824048" cy="349600"/>
          </a:xfrm>
          <a:custGeom>
            <a:avLst/>
            <a:gdLst>
              <a:gd name="connsiteX0" fmla="*/ 0 w 9918"/>
              <a:gd name="connsiteY0" fmla="*/ 10366 h 10366"/>
              <a:gd name="connsiteX1" fmla="*/ 1614 w 9918"/>
              <a:gd name="connsiteY1" fmla="*/ 2738 h 10366"/>
              <a:gd name="connsiteX2" fmla="*/ 4602 w 9918"/>
              <a:gd name="connsiteY2" fmla="*/ 4 h 10366"/>
              <a:gd name="connsiteX3" fmla="*/ 7918 w 9918"/>
              <a:gd name="connsiteY3" fmla="*/ 3313 h 10366"/>
              <a:gd name="connsiteX4" fmla="*/ 9918 w 9918"/>
              <a:gd name="connsiteY4" fmla="*/ 9932 h 10366"/>
              <a:gd name="connsiteX0" fmla="*/ 0 w 10000"/>
              <a:gd name="connsiteY0" fmla="*/ 9752 h 9752"/>
              <a:gd name="connsiteX1" fmla="*/ 1627 w 10000"/>
              <a:gd name="connsiteY1" fmla="*/ 2641 h 9752"/>
              <a:gd name="connsiteX2" fmla="*/ 4640 w 10000"/>
              <a:gd name="connsiteY2" fmla="*/ 4 h 9752"/>
              <a:gd name="connsiteX3" fmla="*/ 7983 w 10000"/>
              <a:gd name="connsiteY3" fmla="*/ 3196 h 9752"/>
              <a:gd name="connsiteX4" fmla="*/ 10000 w 10000"/>
              <a:gd name="connsiteY4" fmla="*/ 9581 h 9752"/>
              <a:gd name="connsiteX0" fmla="*/ 0 w 10000"/>
              <a:gd name="connsiteY0" fmla="*/ 10000 h 10000"/>
              <a:gd name="connsiteX1" fmla="*/ 1627 w 10000"/>
              <a:gd name="connsiteY1" fmla="*/ 2708 h 10000"/>
              <a:gd name="connsiteX2" fmla="*/ 4888 w 10000"/>
              <a:gd name="connsiteY2" fmla="*/ 4 h 10000"/>
              <a:gd name="connsiteX3" fmla="*/ 7983 w 10000"/>
              <a:gd name="connsiteY3" fmla="*/ 3277 h 10000"/>
              <a:gd name="connsiteX4" fmla="*/ 10000 w 10000"/>
              <a:gd name="connsiteY4" fmla="*/ 9825 h 10000"/>
              <a:gd name="connsiteX0" fmla="*/ 0 w 10000"/>
              <a:gd name="connsiteY0" fmla="*/ 9997 h 9997"/>
              <a:gd name="connsiteX1" fmla="*/ 1461 w 10000"/>
              <a:gd name="connsiteY1" fmla="*/ 3214 h 9997"/>
              <a:gd name="connsiteX2" fmla="*/ 4888 w 10000"/>
              <a:gd name="connsiteY2" fmla="*/ 1 h 9997"/>
              <a:gd name="connsiteX3" fmla="*/ 7983 w 10000"/>
              <a:gd name="connsiteY3" fmla="*/ 3274 h 9997"/>
              <a:gd name="connsiteX4" fmla="*/ 10000 w 10000"/>
              <a:gd name="connsiteY4" fmla="*/ 9822 h 9997"/>
              <a:gd name="connsiteX0" fmla="*/ 0 w 10000"/>
              <a:gd name="connsiteY0" fmla="*/ 10000 h 10000"/>
              <a:gd name="connsiteX1" fmla="*/ 1461 w 10000"/>
              <a:gd name="connsiteY1" fmla="*/ 3215 h 10000"/>
              <a:gd name="connsiteX2" fmla="*/ 4888 w 10000"/>
              <a:gd name="connsiteY2" fmla="*/ 1 h 10000"/>
              <a:gd name="connsiteX3" fmla="*/ 8149 w 10000"/>
              <a:gd name="connsiteY3" fmla="*/ 3275 h 10000"/>
              <a:gd name="connsiteX4" fmla="*/ 10000 w 10000"/>
              <a:gd name="connsiteY4" fmla="*/ 9825 h 10000"/>
              <a:gd name="connsiteX0" fmla="*/ 0 w 10000"/>
              <a:gd name="connsiteY0" fmla="*/ 9745 h 9825"/>
              <a:gd name="connsiteX1" fmla="*/ 1461 w 10000"/>
              <a:gd name="connsiteY1" fmla="*/ 3215 h 9825"/>
              <a:gd name="connsiteX2" fmla="*/ 4888 w 10000"/>
              <a:gd name="connsiteY2" fmla="*/ 1 h 9825"/>
              <a:gd name="connsiteX3" fmla="*/ 8149 w 10000"/>
              <a:gd name="connsiteY3" fmla="*/ 3275 h 9825"/>
              <a:gd name="connsiteX4" fmla="*/ 10000 w 10000"/>
              <a:gd name="connsiteY4" fmla="*/ 9825 h 9825"/>
              <a:gd name="connsiteX0" fmla="*/ 0 w 10083"/>
              <a:gd name="connsiteY0" fmla="*/ 9919 h 9919"/>
              <a:gd name="connsiteX1" fmla="*/ 1461 w 10083"/>
              <a:gd name="connsiteY1" fmla="*/ 3272 h 9919"/>
              <a:gd name="connsiteX2" fmla="*/ 4888 w 10083"/>
              <a:gd name="connsiteY2" fmla="*/ 1 h 9919"/>
              <a:gd name="connsiteX3" fmla="*/ 8149 w 10083"/>
              <a:gd name="connsiteY3" fmla="*/ 3333 h 9919"/>
              <a:gd name="connsiteX4" fmla="*/ 10083 w 10083"/>
              <a:gd name="connsiteY4" fmla="*/ 9870 h 9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83" h="9919">
                <a:moveTo>
                  <a:pt x="0" y="9919"/>
                </a:moveTo>
                <a:cubicBezTo>
                  <a:pt x="280" y="8977"/>
                  <a:pt x="646" y="4925"/>
                  <a:pt x="1461" y="3272"/>
                </a:cubicBezTo>
                <a:cubicBezTo>
                  <a:pt x="2276" y="1619"/>
                  <a:pt x="3773" y="-9"/>
                  <a:pt x="4888" y="1"/>
                </a:cubicBezTo>
                <a:cubicBezTo>
                  <a:pt x="6003" y="11"/>
                  <a:pt x="7256" y="1667"/>
                  <a:pt x="8149" y="3333"/>
                </a:cubicBezTo>
                <a:cubicBezTo>
                  <a:pt x="9043" y="5001"/>
                  <a:pt x="9675" y="8494"/>
                  <a:pt x="10083" y="9870"/>
                </a:cubicBezTo>
              </a:path>
            </a:pathLst>
          </a:custGeom>
          <a:noFill/>
          <a:ln w="38100" cap="flat" cmpd="sng">
            <a:solidFill>
              <a:schemeClr val="accent5">
                <a:lumMod val="20000"/>
                <a:lumOff val="80000"/>
              </a:schemeClr>
            </a:solidFill>
            <a:prstDash val="solid"/>
            <a:round/>
            <a:headEnd type="triangle" w="med" len="med"/>
            <a:tailEnd type="triangle" w="med" len="med"/>
          </a:ln>
          <a:effectLst>
            <a:outerShdw dist="17961" dir="2700000" algn="ctr" rotWithShape="0">
              <a:schemeClr val="bg1">
                <a:lumMod val="95000"/>
                <a:lumOff val="5000"/>
              </a:schemeClr>
            </a:outerShdw>
          </a:effectLst>
        </p:spPr>
        <p:txBody>
          <a:bodyPr anchor="ctr"/>
          <a:lstStyle/>
          <a:p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8" name="Freeform 9"/>
          <p:cNvSpPr>
            <a:spLocks/>
          </p:cNvSpPr>
          <p:nvPr/>
        </p:nvSpPr>
        <p:spPr bwMode="auto">
          <a:xfrm flipH="1">
            <a:off x="2065691" y="4122032"/>
            <a:ext cx="1340952" cy="457799"/>
          </a:xfrm>
          <a:custGeom>
            <a:avLst/>
            <a:gdLst>
              <a:gd name="connsiteX0" fmla="*/ 0 w 9918"/>
              <a:gd name="connsiteY0" fmla="*/ 10366 h 10366"/>
              <a:gd name="connsiteX1" fmla="*/ 1614 w 9918"/>
              <a:gd name="connsiteY1" fmla="*/ 2738 h 10366"/>
              <a:gd name="connsiteX2" fmla="*/ 4602 w 9918"/>
              <a:gd name="connsiteY2" fmla="*/ 4 h 10366"/>
              <a:gd name="connsiteX3" fmla="*/ 7918 w 9918"/>
              <a:gd name="connsiteY3" fmla="*/ 3313 h 10366"/>
              <a:gd name="connsiteX4" fmla="*/ 9918 w 9918"/>
              <a:gd name="connsiteY4" fmla="*/ 9932 h 10366"/>
              <a:gd name="connsiteX0" fmla="*/ 0 w 10000"/>
              <a:gd name="connsiteY0" fmla="*/ 9752 h 9752"/>
              <a:gd name="connsiteX1" fmla="*/ 1627 w 10000"/>
              <a:gd name="connsiteY1" fmla="*/ 2641 h 9752"/>
              <a:gd name="connsiteX2" fmla="*/ 4640 w 10000"/>
              <a:gd name="connsiteY2" fmla="*/ 4 h 9752"/>
              <a:gd name="connsiteX3" fmla="*/ 7983 w 10000"/>
              <a:gd name="connsiteY3" fmla="*/ 3196 h 9752"/>
              <a:gd name="connsiteX4" fmla="*/ 10000 w 10000"/>
              <a:gd name="connsiteY4" fmla="*/ 9581 h 9752"/>
              <a:gd name="connsiteX0" fmla="*/ 0 w 10000"/>
              <a:gd name="connsiteY0" fmla="*/ 10000 h 10000"/>
              <a:gd name="connsiteX1" fmla="*/ 1627 w 10000"/>
              <a:gd name="connsiteY1" fmla="*/ 2708 h 10000"/>
              <a:gd name="connsiteX2" fmla="*/ 4888 w 10000"/>
              <a:gd name="connsiteY2" fmla="*/ 4 h 10000"/>
              <a:gd name="connsiteX3" fmla="*/ 7983 w 10000"/>
              <a:gd name="connsiteY3" fmla="*/ 3277 h 10000"/>
              <a:gd name="connsiteX4" fmla="*/ 10000 w 10000"/>
              <a:gd name="connsiteY4" fmla="*/ 9825 h 10000"/>
              <a:gd name="connsiteX0" fmla="*/ 0 w 10000"/>
              <a:gd name="connsiteY0" fmla="*/ 9997 h 9997"/>
              <a:gd name="connsiteX1" fmla="*/ 1461 w 10000"/>
              <a:gd name="connsiteY1" fmla="*/ 3214 h 9997"/>
              <a:gd name="connsiteX2" fmla="*/ 4888 w 10000"/>
              <a:gd name="connsiteY2" fmla="*/ 1 h 9997"/>
              <a:gd name="connsiteX3" fmla="*/ 7983 w 10000"/>
              <a:gd name="connsiteY3" fmla="*/ 3274 h 9997"/>
              <a:gd name="connsiteX4" fmla="*/ 10000 w 10000"/>
              <a:gd name="connsiteY4" fmla="*/ 9822 h 9997"/>
              <a:gd name="connsiteX0" fmla="*/ 0 w 10000"/>
              <a:gd name="connsiteY0" fmla="*/ 10000 h 10000"/>
              <a:gd name="connsiteX1" fmla="*/ 1461 w 10000"/>
              <a:gd name="connsiteY1" fmla="*/ 3215 h 10000"/>
              <a:gd name="connsiteX2" fmla="*/ 4888 w 10000"/>
              <a:gd name="connsiteY2" fmla="*/ 1 h 10000"/>
              <a:gd name="connsiteX3" fmla="*/ 8149 w 10000"/>
              <a:gd name="connsiteY3" fmla="*/ 3275 h 10000"/>
              <a:gd name="connsiteX4" fmla="*/ 10000 w 10000"/>
              <a:gd name="connsiteY4" fmla="*/ 9825 h 10000"/>
              <a:gd name="connsiteX0" fmla="*/ 0 w 10000"/>
              <a:gd name="connsiteY0" fmla="*/ 9745 h 9825"/>
              <a:gd name="connsiteX1" fmla="*/ 1461 w 10000"/>
              <a:gd name="connsiteY1" fmla="*/ 3215 h 9825"/>
              <a:gd name="connsiteX2" fmla="*/ 4888 w 10000"/>
              <a:gd name="connsiteY2" fmla="*/ 1 h 9825"/>
              <a:gd name="connsiteX3" fmla="*/ 8149 w 10000"/>
              <a:gd name="connsiteY3" fmla="*/ 3275 h 9825"/>
              <a:gd name="connsiteX4" fmla="*/ 10000 w 10000"/>
              <a:gd name="connsiteY4" fmla="*/ 9825 h 9825"/>
              <a:gd name="connsiteX0" fmla="*/ 0 w 10083"/>
              <a:gd name="connsiteY0" fmla="*/ 9919 h 9919"/>
              <a:gd name="connsiteX1" fmla="*/ 1461 w 10083"/>
              <a:gd name="connsiteY1" fmla="*/ 3272 h 9919"/>
              <a:gd name="connsiteX2" fmla="*/ 4888 w 10083"/>
              <a:gd name="connsiteY2" fmla="*/ 1 h 9919"/>
              <a:gd name="connsiteX3" fmla="*/ 8149 w 10083"/>
              <a:gd name="connsiteY3" fmla="*/ 3333 h 9919"/>
              <a:gd name="connsiteX4" fmla="*/ 10083 w 10083"/>
              <a:gd name="connsiteY4" fmla="*/ 9870 h 9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83" h="9919">
                <a:moveTo>
                  <a:pt x="0" y="9919"/>
                </a:moveTo>
                <a:cubicBezTo>
                  <a:pt x="280" y="8977"/>
                  <a:pt x="646" y="4925"/>
                  <a:pt x="1461" y="3272"/>
                </a:cubicBezTo>
                <a:cubicBezTo>
                  <a:pt x="2276" y="1619"/>
                  <a:pt x="3773" y="-9"/>
                  <a:pt x="4888" y="1"/>
                </a:cubicBezTo>
                <a:cubicBezTo>
                  <a:pt x="6003" y="11"/>
                  <a:pt x="7256" y="1667"/>
                  <a:pt x="8149" y="3333"/>
                </a:cubicBezTo>
                <a:cubicBezTo>
                  <a:pt x="9043" y="5001"/>
                  <a:pt x="9675" y="8494"/>
                  <a:pt x="10083" y="9870"/>
                </a:cubicBezTo>
              </a:path>
            </a:pathLst>
          </a:custGeom>
          <a:noFill/>
          <a:ln w="38100" cap="flat" cmpd="sng">
            <a:solidFill>
              <a:schemeClr val="accent5">
                <a:lumMod val="20000"/>
                <a:lumOff val="80000"/>
              </a:schemeClr>
            </a:solidFill>
            <a:prstDash val="solid"/>
            <a:round/>
            <a:headEnd type="triangle" w="med" len="med"/>
            <a:tailEnd type="triangle" w="med" len="med"/>
          </a:ln>
          <a:effectLst>
            <a:outerShdw dist="17961" dir="2700000" algn="ctr" rotWithShape="0">
              <a:schemeClr val="bg1">
                <a:lumMod val="95000"/>
                <a:lumOff val="5000"/>
              </a:schemeClr>
            </a:outerShdw>
          </a:effectLst>
        </p:spPr>
        <p:txBody>
          <a:bodyPr anchor="ctr"/>
          <a:lstStyle/>
          <a:p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9" name="Line 93"/>
          <p:cNvSpPr>
            <a:spLocks noChangeShapeType="1"/>
          </p:cNvSpPr>
          <p:nvPr/>
        </p:nvSpPr>
        <p:spPr bwMode="auto">
          <a:xfrm>
            <a:off x="1188613" y="4206092"/>
            <a:ext cx="0" cy="338138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 type="none"/>
            <a:tailEnd type="triangle" w="lg" len="med"/>
          </a:ln>
          <a:effectLst>
            <a:outerShdw dist="17961" dir="2700000" algn="ctr" rotWithShape="0">
              <a:schemeClr val="bg1">
                <a:lumMod val="75000"/>
                <a:lumOff val="25000"/>
              </a:schemeClr>
            </a:outerShdw>
          </a:effectLst>
        </p:spPr>
        <p:txBody>
          <a:bodyPr anchor="ctr"/>
          <a:lstStyle/>
          <a:p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0" name="Line 93"/>
          <p:cNvSpPr>
            <a:spLocks noChangeShapeType="1"/>
          </p:cNvSpPr>
          <p:nvPr/>
        </p:nvSpPr>
        <p:spPr bwMode="auto">
          <a:xfrm>
            <a:off x="1817417" y="4206092"/>
            <a:ext cx="208945" cy="356250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 type="none"/>
            <a:tailEnd type="triangle" w="lg" len="med"/>
          </a:ln>
          <a:effectLst>
            <a:outerShdw dist="17961" dir="2700000" algn="ctr" rotWithShape="0">
              <a:schemeClr val="bg1">
                <a:lumMod val="75000"/>
                <a:lumOff val="25000"/>
              </a:schemeClr>
            </a:outerShdw>
          </a:effectLst>
        </p:spPr>
        <p:txBody>
          <a:bodyPr anchor="ctr"/>
          <a:lstStyle/>
          <a:p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27529" y="380419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Consolas" panose="020B0609020204030204" pitchFamily="49" charset="0"/>
                <a:cs typeface="Consolas" panose="020B0609020204030204" pitchFamily="49" charset="0"/>
              </a:rPr>
              <a:t>l</a:t>
            </a:r>
          </a:p>
        </p:txBody>
      </p:sp>
      <p:grpSp>
        <p:nvGrpSpPr>
          <p:cNvPr id="52" name="Group 51"/>
          <p:cNvGrpSpPr/>
          <p:nvPr/>
        </p:nvGrpSpPr>
        <p:grpSpPr>
          <a:xfrm>
            <a:off x="4597708" y="3284722"/>
            <a:ext cx="3476087" cy="2811278"/>
            <a:chOff x="760412" y="2438400"/>
            <a:chExt cx="3476087" cy="2811278"/>
          </a:xfrm>
        </p:grpSpPr>
        <p:sp>
          <p:nvSpPr>
            <p:cNvPr id="83" name="Rectangle 4"/>
            <p:cNvSpPr>
              <a:spLocks noChangeArrowheads="1"/>
            </p:cNvSpPr>
            <p:nvPr/>
          </p:nvSpPr>
          <p:spPr bwMode="auto">
            <a:xfrm>
              <a:off x="760412" y="2895599"/>
              <a:ext cx="3476087" cy="2354079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none">
              <a:noAutofit/>
            </a:bodyPr>
            <a:lstStyle/>
            <a:p>
              <a:pPr eaLnBrk="0" hangingPunct="0">
                <a:lnSpc>
                  <a:spcPts val="28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endPara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84" name="Rectangle 4"/>
            <p:cNvSpPr>
              <a:spLocks noChangeArrowheads="1"/>
            </p:cNvSpPr>
            <p:nvPr/>
          </p:nvSpPr>
          <p:spPr bwMode="auto">
            <a:xfrm>
              <a:off x="760412" y="2438400"/>
              <a:ext cx="3476087" cy="457200"/>
            </a:xfrm>
            <a:prstGeom prst="rect">
              <a:avLst/>
            </a:prstGeom>
            <a:solidFill>
              <a:srgbClr val="D9D5C7">
                <a:alpha val="40000"/>
              </a:srgb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none">
              <a:noAutofit/>
            </a:bodyPr>
            <a:lstStyle/>
            <a:p>
              <a:pPr eaLnBrk="0" hangingPunct="0">
                <a:lnSpc>
                  <a:spcPts val="28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endPara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1127764" y="2438400"/>
              <a:ext cx="273344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noProof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PermRep(2, n-1)</a:t>
              </a:r>
            </a:p>
          </p:txBody>
        </p:sp>
      </p:grpSp>
      <p:graphicFrame>
        <p:nvGraphicFramePr>
          <p:cNvPr id="86" name="Group 3"/>
          <p:cNvGraphicFramePr>
            <a:graphicFrameLocks noGrp="1"/>
          </p:cNvGraphicFramePr>
          <p:nvPr>
            <p:extLst/>
          </p:nvPr>
        </p:nvGraphicFramePr>
        <p:xfrm>
          <a:off x="5013622" y="4654748"/>
          <a:ext cx="2671356" cy="438912"/>
        </p:xfrm>
        <a:graphic>
          <a:graphicData uri="http://schemas.openxmlformats.org/drawingml/2006/table">
            <a:tbl>
              <a:tblPr/>
              <a:tblGrid>
                <a:gridCol w="4452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52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52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452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4522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4522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62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z</a:t>
                      </a:r>
                      <a:endParaRPr kumimoji="1" lang="bg-BG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y</a:t>
                      </a:r>
                      <a:endParaRPr kumimoji="1" lang="bg-BG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x</a:t>
                      </a:r>
                      <a:endParaRPr kumimoji="1" lang="bg-BG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l</a:t>
                      </a:r>
                      <a:endParaRPr kumimoji="1" lang="bg-BG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x</a:t>
                      </a:r>
                      <a:endParaRPr kumimoji="1" lang="bg-BG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x</a:t>
                      </a:r>
                      <a:endParaRPr kumimoji="1" lang="bg-BG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7" name="AutoShape 25"/>
          <p:cNvSpPr>
            <a:spLocks/>
          </p:cNvSpPr>
          <p:nvPr/>
        </p:nvSpPr>
        <p:spPr bwMode="auto">
          <a:xfrm rot="16200000">
            <a:off x="6678404" y="4420931"/>
            <a:ext cx="275870" cy="1737278"/>
          </a:xfrm>
          <a:prstGeom prst="leftBrace">
            <a:avLst>
              <a:gd name="adj1" fmla="val 91897"/>
              <a:gd name="adj2" fmla="val 50000"/>
            </a:avLst>
          </a:prstGeom>
          <a:noFill/>
          <a:ln w="3175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dist="17961" dir="2700000" algn="ctr" rotWithShape="0">
              <a:schemeClr val="bg1">
                <a:lumMod val="75000"/>
                <a:lumOff val="25000"/>
              </a:schemeClr>
            </a:outerShdw>
          </a:effectLst>
        </p:spPr>
        <p:txBody>
          <a:bodyPr vert="eaVert" wrap="none" anchor="ctr"/>
          <a:lstStyle/>
          <a:p>
            <a:endParaRPr lang="bg-BG">
              <a:ln>
                <a:solidFill>
                  <a:schemeClr val="accent5">
                    <a:lumMod val="20000"/>
                    <a:lumOff val="80000"/>
                  </a:schemeClr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4826308" y="5463094"/>
            <a:ext cx="30732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PermRep(</a:t>
            </a:r>
            <a:r>
              <a:rPr lang="en-US" b="1" i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</a:t>
            </a: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+1, n-1)</a:t>
            </a:r>
          </a:p>
        </p:txBody>
      </p:sp>
      <p:sp>
        <p:nvSpPr>
          <p:cNvPr id="93" name="Freeform 9"/>
          <p:cNvSpPr>
            <a:spLocks/>
          </p:cNvSpPr>
          <p:nvPr/>
        </p:nvSpPr>
        <p:spPr bwMode="auto">
          <a:xfrm flipH="1">
            <a:off x="6602755" y="4383283"/>
            <a:ext cx="460143" cy="218808"/>
          </a:xfrm>
          <a:custGeom>
            <a:avLst/>
            <a:gdLst>
              <a:gd name="connsiteX0" fmla="*/ 0 w 9918"/>
              <a:gd name="connsiteY0" fmla="*/ 10366 h 10366"/>
              <a:gd name="connsiteX1" fmla="*/ 1614 w 9918"/>
              <a:gd name="connsiteY1" fmla="*/ 2738 h 10366"/>
              <a:gd name="connsiteX2" fmla="*/ 4602 w 9918"/>
              <a:gd name="connsiteY2" fmla="*/ 4 h 10366"/>
              <a:gd name="connsiteX3" fmla="*/ 7918 w 9918"/>
              <a:gd name="connsiteY3" fmla="*/ 3313 h 10366"/>
              <a:gd name="connsiteX4" fmla="*/ 9918 w 9918"/>
              <a:gd name="connsiteY4" fmla="*/ 9932 h 10366"/>
              <a:gd name="connsiteX0" fmla="*/ 0 w 10000"/>
              <a:gd name="connsiteY0" fmla="*/ 9752 h 9752"/>
              <a:gd name="connsiteX1" fmla="*/ 1627 w 10000"/>
              <a:gd name="connsiteY1" fmla="*/ 2641 h 9752"/>
              <a:gd name="connsiteX2" fmla="*/ 4640 w 10000"/>
              <a:gd name="connsiteY2" fmla="*/ 4 h 9752"/>
              <a:gd name="connsiteX3" fmla="*/ 7983 w 10000"/>
              <a:gd name="connsiteY3" fmla="*/ 3196 h 9752"/>
              <a:gd name="connsiteX4" fmla="*/ 10000 w 10000"/>
              <a:gd name="connsiteY4" fmla="*/ 9581 h 9752"/>
              <a:gd name="connsiteX0" fmla="*/ 0 w 10000"/>
              <a:gd name="connsiteY0" fmla="*/ 10000 h 10000"/>
              <a:gd name="connsiteX1" fmla="*/ 1627 w 10000"/>
              <a:gd name="connsiteY1" fmla="*/ 2708 h 10000"/>
              <a:gd name="connsiteX2" fmla="*/ 4888 w 10000"/>
              <a:gd name="connsiteY2" fmla="*/ 4 h 10000"/>
              <a:gd name="connsiteX3" fmla="*/ 7983 w 10000"/>
              <a:gd name="connsiteY3" fmla="*/ 3277 h 10000"/>
              <a:gd name="connsiteX4" fmla="*/ 10000 w 10000"/>
              <a:gd name="connsiteY4" fmla="*/ 9825 h 10000"/>
              <a:gd name="connsiteX0" fmla="*/ 0 w 10000"/>
              <a:gd name="connsiteY0" fmla="*/ 9997 h 9997"/>
              <a:gd name="connsiteX1" fmla="*/ 1461 w 10000"/>
              <a:gd name="connsiteY1" fmla="*/ 3214 h 9997"/>
              <a:gd name="connsiteX2" fmla="*/ 4888 w 10000"/>
              <a:gd name="connsiteY2" fmla="*/ 1 h 9997"/>
              <a:gd name="connsiteX3" fmla="*/ 7983 w 10000"/>
              <a:gd name="connsiteY3" fmla="*/ 3274 h 9997"/>
              <a:gd name="connsiteX4" fmla="*/ 10000 w 10000"/>
              <a:gd name="connsiteY4" fmla="*/ 9822 h 9997"/>
              <a:gd name="connsiteX0" fmla="*/ 0 w 10000"/>
              <a:gd name="connsiteY0" fmla="*/ 10000 h 10000"/>
              <a:gd name="connsiteX1" fmla="*/ 1461 w 10000"/>
              <a:gd name="connsiteY1" fmla="*/ 3215 h 10000"/>
              <a:gd name="connsiteX2" fmla="*/ 4888 w 10000"/>
              <a:gd name="connsiteY2" fmla="*/ 1 h 10000"/>
              <a:gd name="connsiteX3" fmla="*/ 8149 w 10000"/>
              <a:gd name="connsiteY3" fmla="*/ 3275 h 10000"/>
              <a:gd name="connsiteX4" fmla="*/ 10000 w 10000"/>
              <a:gd name="connsiteY4" fmla="*/ 9825 h 10000"/>
              <a:gd name="connsiteX0" fmla="*/ 0 w 10000"/>
              <a:gd name="connsiteY0" fmla="*/ 9745 h 9825"/>
              <a:gd name="connsiteX1" fmla="*/ 1461 w 10000"/>
              <a:gd name="connsiteY1" fmla="*/ 3215 h 9825"/>
              <a:gd name="connsiteX2" fmla="*/ 4888 w 10000"/>
              <a:gd name="connsiteY2" fmla="*/ 1 h 9825"/>
              <a:gd name="connsiteX3" fmla="*/ 8149 w 10000"/>
              <a:gd name="connsiteY3" fmla="*/ 3275 h 9825"/>
              <a:gd name="connsiteX4" fmla="*/ 10000 w 10000"/>
              <a:gd name="connsiteY4" fmla="*/ 9825 h 9825"/>
              <a:gd name="connsiteX0" fmla="*/ 0 w 10083"/>
              <a:gd name="connsiteY0" fmla="*/ 9919 h 9919"/>
              <a:gd name="connsiteX1" fmla="*/ 1461 w 10083"/>
              <a:gd name="connsiteY1" fmla="*/ 3272 h 9919"/>
              <a:gd name="connsiteX2" fmla="*/ 4888 w 10083"/>
              <a:gd name="connsiteY2" fmla="*/ 1 h 9919"/>
              <a:gd name="connsiteX3" fmla="*/ 8149 w 10083"/>
              <a:gd name="connsiteY3" fmla="*/ 3333 h 9919"/>
              <a:gd name="connsiteX4" fmla="*/ 10083 w 10083"/>
              <a:gd name="connsiteY4" fmla="*/ 9870 h 9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83" h="9919">
                <a:moveTo>
                  <a:pt x="0" y="9919"/>
                </a:moveTo>
                <a:cubicBezTo>
                  <a:pt x="280" y="8977"/>
                  <a:pt x="646" y="4925"/>
                  <a:pt x="1461" y="3272"/>
                </a:cubicBezTo>
                <a:cubicBezTo>
                  <a:pt x="2276" y="1619"/>
                  <a:pt x="3773" y="-9"/>
                  <a:pt x="4888" y="1"/>
                </a:cubicBezTo>
                <a:cubicBezTo>
                  <a:pt x="6003" y="11"/>
                  <a:pt x="7256" y="1667"/>
                  <a:pt x="8149" y="3333"/>
                </a:cubicBezTo>
                <a:cubicBezTo>
                  <a:pt x="9043" y="5001"/>
                  <a:pt x="9675" y="8494"/>
                  <a:pt x="10083" y="9870"/>
                </a:cubicBezTo>
              </a:path>
            </a:pathLst>
          </a:custGeom>
          <a:noFill/>
          <a:ln w="38100" cap="flat" cmpd="sng">
            <a:solidFill>
              <a:schemeClr val="accent5">
                <a:lumMod val="20000"/>
                <a:lumOff val="80000"/>
              </a:schemeClr>
            </a:solidFill>
            <a:prstDash val="solid"/>
            <a:round/>
            <a:headEnd type="triangle" w="med" len="med"/>
            <a:tailEnd type="triangle" w="med" len="med"/>
          </a:ln>
          <a:effectLst>
            <a:outerShdw dist="17961" dir="2700000" algn="ctr" rotWithShape="0">
              <a:schemeClr val="bg1">
                <a:lumMod val="95000"/>
                <a:lumOff val="5000"/>
              </a:schemeClr>
            </a:outerShdw>
          </a:effectLst>
        </p:spPr>
        <p:txBody>
          <a:bodyPr anchor="ctr"/>
          <a:lstStyle/>
          <a:p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4" name="Freeform 9"/>
          <p:cNvSpPr>
            <a:spLocks/>
          </p:cNvSpPr>
          <p:nvPr/>
        </p:nvSpPr>
        <p:spPr bwMode="auto">
          <a:xfrm flipH="1">
            <a:off x="6593060" y="4249590"/>
            <a:ext cx="824048" cy="349600"/>
          </a:xfrm>
          <a:custGeom>
            <a:avLst/>
            <a:gdLst>
              <a:gd name="connsiteX0" fmla="*/ 0 w 9918"/>
              <a:gd name="connsiteY0" fmla="*/ 10366 h 10366"/>
              <a:gd name="connsiteX1" fmla="*/ 1614 w 9918"/>
              <a:gd name="connsiteY1" fmla="*/ 2738 h 10366"/>
              <a:gd name="connsiteX2" fmla="*/ 4602 w 9918"/>
              <a:gd name="connsiteY2" fmla="*/ 4 h 10366"/>
              <a:gd name="connsiteX3" fmla="*/ 7918 w 9918"/>
              <a:gd name="connsiteY3" fmla="*/ 3313 h 10366"/>
              <a:gd name="connsiteX4" fmla="*/ 9918 w 9918"/>
              <a:gd name="connsiteY4" fmla="*/ 9932 h 10366"/>
              <a:gd name="connsiteX0" fmla="*/ 0 w 10000"/>
              <a:gd name="connsiteY0" fmla="*/ 9752 h 9752"/>
              <a:gd name="connsiteX1" fmla="*/ 1627 w 10000"/>
              <a:gd name="connsiteY1" fmla="*/ 2641 h 9752"/>
              <a:gd name="connsiteX2" fmla="*/ 4640 w 10000"/>
              <a:gd name="connsiteY2" fmla="*/ 4 h 9752"/>
              <a:gd name="connsiteX3" fmla="*/ 7983 w 10000"/>
              <a:gd name="connsiteY3" fmla="*/ 3196 h 9752"/>
              <a:gd name="connsiteX4" fmla="*/ 10000 w 10000"/>
              <a:gd name="connsiteY4" fmla="*/ 9581 h 9752"/>
              <a:gd name="connsiteX0" fmla="*/ 0 w 10000"/>
              <a:gd name="connsiteY0" fmla="*/ 10000 h 10000"/>
              <a:gd name="connsiteX1" fmla="*/ 1627 w 10000"/>
              <a:gd name="connsiteY1" fmla="*/ 2708 h 10000"/>
              <a:gd name="connsiteX2" fmla="*/ 4888 w 10000"/>
              <a:gd name="connsiteY2" fmla="*/ 4 h 10000"/>
              <a:gd name="connsiteX3" fmla="*/ 7983 w 10000"/>
              <a:gd name="connsiteY3" fmla="*/ 3277 h 10000"/>
              <a:gd name="connsiteX4" fmla="*/ 10000 w 10000"/>
              <a:gd name="connsiteY4" fmla="*/ 9825 h 10000"/>
              <a:gd name="connsiteX0" fmla="*/ 0 w 10000"/>
              <a:gd name="connsiteY0" fmla="*/ 9997 h 9997"/>
              <a:gd name="connsiteX1" fmla="*/ 1461 w 10000"/>
              <a:gd name="connsiteY1" fmla="*/ 3214 h 9997"/>
              <a:gd name="connsiteX2" fmla="*/ 4888 w 10000"/>
              <a:gd name="connsiteY2" fmla="*/ 1 h 9997"/>
              <a:gd name="connsiteX3" fmla="*/ 7983 w 10000"/>
              <a:gd name="connsiteY3" fmla="*/ 3274 h 9997"/>
              <a:gd name="connsiteX4" fmla="*/ 10000 w 10000"/>
              <a:gd name="connsiteY4" fmla="*/ 9822 h 9997"/>
              <a:gd name="connsiteX0" fmla="*/ 0 w 10000"/>
              <a:gd name="connsiteY0" fmla="*/ 10000 h 10000"/>
              <a:gd name="connsiteX1" fmla="*/ 1461 w 10000"/>
              <a:gd name="connsiteY1" fmla="*/ 3215 h 10000"/>
              <a:gd name="connsiteX2" fmla="*/ 4888 w 10000"/>
              <a:gd name="connsiteY2" fmla="*/ 1 h 10000"/>
              <a:gd name="connsiteX3" fmla="*/ 8149 w 10000"/>
              <a:gd name="connsiteY3" fmla="*/ 3275 h 10000"/>
              <a:gd name="connsiteX4" fmla="*/ 10000 w 10000"/>
              <a:gd name="connsiteY4" fmla="*/ 9825 h 10000"/>
              <a:gd name="connsiteX0" fmla="*/ 0 w 10000"/>
              <a:gd name="connsiteY0" fmla="*/ 9745 h 9825"/>
              <a:gd name="connsiteX1" fmla="*/ 1461 w 10000"/>
              <a:gd name="connsiteY1" fmla="*/ 3215 h 9825"/>
              <a:gd name="connsiteX2" fmla="*/ 4888 w 10000"/>
              <a:gd name="connsiteY2" fmla="*/ 1 h 9825"/>
              <a:gd name="connsiteX3" fmla="*/ 8149 w 10000"/>
              <a:gd name="connsiteY3" fmla="*/ 3275 h 9825"/>
              <a:gd name="connsiteX4" fmla="*/ 10000 w 10000"/>
              <a:gd name="connsiteY4" fmla="*/ 9825 h 9825"/>
              <a:gd name="connsiteX0" fmla="*/ 0 w 10083"/>
              <a:gd name="connsiteY0" fmla="*/ 9919 h 9919"/>
              <a:gd name="connsiteX1" fmla="*/ 1461 w 10083"/>
              <a:gd name="connsiteY1" fmla="*/ 3272 h 9919"/>
              <a:gd name="connsiteX2" fmla="*/ 4888 w 10083"/>
              <a:gd name="connsiteY2" fmla="*/ 1 h 9919"/>
              <a:gd name="connsiteX3" fmla="*/ 8149 w 10083"/>
              <a:gd name="connsiteY3" fmla="*/ 3333 h 9919"/>
              <a:gd name="connsiteX4" fmla="*/ 10083 w 10083"/>
              <a:gd name="connsiteY4" fmla="*/ 9870 h 9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83" h="9919">
                <a:moveTo>
                  <a:pt x="0" y="9919"/>
                </a:moveTo>
                <a:cubicBezTo>
                  <a:pt x="280" y="8977"/>
                  <a:pt x="646" y="4925"/>
                  <a:pt x="1461" y="3272"/>
                </a:cubicBezTo>
                <a:cubicBezTo>
                  <a:pt x="2276" y="1619"/>
                  <a:pt x="3773" y="-9"/>
                  <a:pt x="4888" y="1"/>
                </a:cubicBezTo>
                <a:cubicBezTo>
                  <a:pt x="6003" y="11"/>
                  <a:pt x="7256" y="1667"/>
                  <a:pt x="8149" y="3333"/>
                </a:cubicBezTo>
                <a:cubicBezTo>
                  <a:pt x="9043" y="5001"/>
                  <a:pt x="9675" y="8494"/>
                  <a:pt x="10083" y="9870"/>
                </a:cubicBezTo>
              </a:path>
            </a:pathLst>
          </a:custGeom>
          <a:noFill/>
          <a:ln w="38100" cap="flat" cmpd="sng">
            <a:solidFill>
              <a:schemeClr val="accent5">
                <a:lumMod val="20000"/>
                <a:lumOff val="80000"/>
              </a:schemeClr>
            </a:solidFill>
            <a:prstDash val="solid"/>
            <a:round/>
            <a:headEnd type="triangle" w="med" len="med"/>
            <a:tailEnd type="triangle" w="med" len="med"/>
          </a:ln>
          <a:effectLst>
            <a:outerShdw dist="17961" dir="2700000" algn="ctr" rotWithShape="0">
              <a:schemeClr val="bg1">
                <a:lumMod val="95000"/>
                <a:lumOff val="5000"/>
              </a:schemeClr>
            </a:outerShdw>
          </a:effectLst>
        </p:spPr>
        <p:txBody>
          <a:bodyPr anchor="ctr"/>
          <a:lstStyle/>
          <a:p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6" name="Line 93"/>
          <p:cNvSpPr>
            <a:spLocks noChangeShapeType="1"/>
          </p:cNvSpPr>
          <p:nvPr/>
        </p:nvSpPr>
        <p:spPr bwMode="auto">
          <a:xfrm>
            <a:off x="5994767" y="4265856"/>
            <a:ext cx="126941" cy="286496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 type="none"/>
            <a:tailEnd type="triangle" w="lg" len="med"/>
          </a:ln>
          <a:effectLst>
            <a:outerShdw dist="17961" dir="2700000" algn="ctr" rotWithShape="0">
              <a:schemeClr val="bg1">
                <a:lumMod val="75000"/>
                <a:lumOff val="25000"/>
              </a:schemeClr>
            </a:outerShdw>
          </a:effectLst>
        </p:spPr>
        <p:txBody>
          <a:bodyPr anchor="ctr"/>
          <a:lstStyle/>
          <a:p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7" name="Line 93"/>
          <p:cNvSpPr>
            <a:spLocks noChangeShapeType="1"/>
          </p:cNvSpPr>
          <p:nvPr/>
        </p:nvSpPr>
        <p:spPr bwMode="auto">
          <a:xfrm>
            <a:off x="6348977" y="4214214"/>
            <a:ext cx="208945" cy="356250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 type="none"/>
            <a:tailEnd type="triangle" w="lg" len="med"/>
          </a:ln>
          <a:effectLst>
            <a:outerShdw dist="17961" dir="2700000" algn="ctr" rotWithShape="0">
              <a:schemeClr val="bg1">
                <a:lumMod val="75000"/>
                <a:lumOff val="25000"/>
              </a:schemeClr>
            </a:outerShdw>
          </a:effectLst>
        </p:spPr>
        <p:txBody>
          <a:bodyPr anchor="ctr"/>
          <a:lstStyle/>
          <a:p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6071924" y="381231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Consolas" panose="020B0609020204030204" pitchFamily="49" charset="0"/>
                <a:cs typeface="Consolas" panose="020B0609020204030204" pitchFamily="49" charset="0"/>
              </a:rPr>
              <a:t>l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1016308" y="377739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Consolas" panose="020B0609020204030204" pitchFamily="49" charset="0"/>
                <a:cs typeface="Consolas" panose="020B0609020204030204" pitchFamily="49" charset="0"/>
              </a:rPr>
              <a:t>s</a:t>
            </a:r>
          </a:p>
        </p:txBody>
      </p:sp>
      <p:sp>
        <p:nvSpPr>
          <p:cNvPr id="100" name="TextBox 99"/>
          <p:cNvSpPr txBox="1"/>
          <p:nvPr/>
        </p:nvSpPr>
        <p:spPr>
          <a:xfrm>
            <a:off x="5713412" y="388173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Consolas" panose="020B0609020204030204" pitchFamily="49" charset="0"/>
                <a:cs typeface="Consolas" panose="020B0609020204030204" pitchFamily="49" charset="0"/>
              </a:rPr>
              <a:t>s</a:t>
            </a:r>
          </a:p>
        </p:txBody>
      </p:sp>
      <p:sp>
        <p:nvSpPr>
          <p:cNvPr id="5" name="Rectangle 4"/>
          <p:cNvSpPr/>
          <p:nvPr/>
        </p:nvSpPr>
        <p:spPr>
          <a:xfrm>
            <a:off x="484185" y="6290760"/>
            <a:ext cx="1094422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/>
              <a:t>More info: </a:t>
            </a:r>
            <a:r>
              <a:rPr lang="en-US" sz="1800" dirty="0">
                <a:hlinkClick r:id="rId2"/>
              </a:rPr>
              <a:t>http://hardprogrammer.blogspot.bg/2006/11/permutaciones-con-repeticin.html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9571938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Generating Permutations with Repetition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188815" y="40341"/>
            <a:ext cx="9577597" cy="1110780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Autofit/>
          </a:bodyPr>
          <a:lstStyle>
            <a:lvl1pPr algn="l" defTabSz="1218987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4000" b="1" kern="1200">
                <a:solidFill>
                  <a:srgbClr val="F3BE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11" name="Text Placeholder 7"/>
          <p:cNvSpPr txBox="1">
            <a:spLocks/>
          </p:cNvSpPr>
          <p:nvPr/>
        </p:nvSpPr>
        <p:spPr>
          <a:xfrm>
            <a:off x="711015" y="1097796"/>
            <a:ext cx="10766795" cy="530490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36000" rIns="108000" bIns="36000" rtlCol="0">
            <a:spAutoFit/>
          </a:bodyPr>
          <a:lstStyle>
            <a:defPPr>
              <a:defRPr lang="en-US"/>
            </a:defPPr>
            <a:lvl1pPr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sz="2000"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r>
              <a:rPr lang="en-US" noProof="1"/>
              <a:t>static void PermuteRep(int[] arr, int start, int end)</a:t>
            </a:r>
          </a:p>
          <a:p>
            <a:r>
              <a:rPr lang="en-US" noProof="1"/>
              <a:t>{</a:t>
            </a:r>
          </a:p>
          <a:p>
            <a:r>
              <a:rPr lang="en-US" noProof="1"/>
              <a:t>  Print(arr);</a:t>
            </a:r>
          </a:p>
          <a:p>
            <a:r>
              <a:rPr lang="en-US" noProof="1"/>
              <a:t>  for (int left = end - 1; left &gt;= start; left--)</a:t>
            </a:r>
          </a:p>
          <a:p>
            <a:r>
              <a:rPr lang="en-US" noProof="1"/>
              <a:t>  {</a:t>
            </a:r>
          </a:p>
          <a:p>
            <a:r>
              <a:rPr lang="en-US" noProof="1"/>
              <a:t>    for (int right = left + 1; right &lt;= end; right++)</a:t>
            </a:r>
          </a:p>
          <a:p>
            <a:r>
              <a:rPr lang="en-US" noProof="1"/>
              <a:t>      if (arr[left] != arr[right])</a:t>
            </a:r>
          </a:p>
          <a:p>
            <a:r>
              <a:rPr lang="en-US" noProof="1"/>
              <a:t>      {</a:t>
            </a:r>
          </a:p>
          <a:p>
            <a:r>
              <a:rPr lang="en-US" noProof="1"/>
              <a:t>        Swap(ref arr[left], ref arr[right]);</a:t>
            </a:r>
          </a:p>
          <a:p>
            <a:r>
              <a:rPr lang="en-US" noProof="1"/>
              <a:t>        PermuteRep(arr, left + 1, end);</a:t>
            </a:r>
          </a:p>
          <a:p>
            <a:r>
              <a:rPr lang="en-US" noProof="1"/>
              <a:t>      }</a:t>
            </a:r>
          </a:p>
          <a:p>
            <a:r>
              <a:rPr lang="en-US" noProof="1"/>
              <a:t>    var firstElement = arr[left];</a:t>
            </a:r>
          </a:p>
          <a:p>
            <a:r>
              <a:rPr lang="en-US" noProof="1"/>
              <a:t>    for (int i = left; i &lt;= end - 1; i++)</a:t>
            </a:r>
          </a:p>
          <a:p>
            <a:r>
              <a:rPr lang="en-US" noProof="1"/>
              <a:t>      arr[i] = arr[i + 1];</a:t>
            </a:r>
          </a:p>
          <a:p>
            <a:r>
              <a:rPr lang="en-US" noProof="1"/>
              <a:t>    arr[end] = firstElement;</a:t>
            </a:r>
          </a:p>
          <a:p>
            <a:r>
              <a:rPr lang="en-US" noProof="1"/>
              <a:t>  }</a:t>
            </a:r>
          </a:p>
          <a:p>
            <a:r>
              <a:rPr lang="en-US" noProof="1"/>
              <a:t>}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8146" y="1217977"/>
            <a:ext cx="1197524" cy="39184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5865812" y="5262554"/>
            <a:ext cx="5611998" cy="114143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80000" tIns="108000" rIns="180000" bIns="108000" rtlCol="0">
            <a:spAutoFit/>
          </a:bodyPr>
          <a:lstStyle/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arr = new int[] {3, 5, 1, 5, 5};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Array.Sort(arr);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PermuteRep(arr, 0, arr.Length-1);</a:t>
            </a:r>
          </a:p>
        </p:txBody>
      </p:sp>
    </p:spTree>
    <p:extLst>
      <p:ext uri="{BB962C8B-B14F-4D97-AF65-F5344CB8AC3E}">
        <p14:creationId xmlns:p14="http://schemas.microsoft.com/office/powerpoint/2010/main" val="25046925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338C81-B7B6-4021-8179-92A5FA8C1C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30" name="Title 29">
            <a:extLst>
              <a:ext uri="{FF2B5EF4-FFF2-40B4-BE49-F238E27FC236}">
                <a16:creationId xmlns:a16="http://schemas.microsoft.com/office/drawing/2014/main" id="{41BCBF9F-D7C5-46A9-B584-D2E2787A7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Permutations with Repetition Count</a:t>
            </a:r>
            <a:endParaRPr lang="bg-BG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73B82EE-D7EE-4A30-9CDE-79A054631F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655083"/>
              </p:ext>
            </p:extLst>
          </p:nvPr>
        </p:nvGraphicFramePr>
        <p:xfrm>
          <a:off x="4875212" y="3200400"/>
          <a:ext cx="1624542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1514">
                  <a:extLst>
                    <a:ext uri="{9D8B030D-6E8A-4147-A177-3AD203B41FA5}">
                      <a16:colId xmlns:a16="http://schemas.microsoft.com/office/drawing/2014/main" val="2512372165"/>
                    </a:ext>
                  </a:extLst>
                </a:gridCol>
                <a:gridCol w="541514">
                  <a:extLst>
                    <a:ext uri="{9D8B030D-6E8A-4147-A177-3AD203B41FA5}">
                      <a16:colId xmlns:a16="http://schemas.microsoft.com/office/drawing/2014/main" val="274016159"/>
                    </a:ext>
                  </a:extLst>
                </a:gridCol>
                <a:gridCol w="541514">
                  <a:extLst>
                    <a:ext uri="{9D8B030D-6E8A-4147-A177-3AD203B41FA5}">
                      <a16:colId xmlns:a16="http://schemas.microsoft.com/office/drawing/2014/main" val="97363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0250036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9EC3FF70-C273-4FBF-BF86-05AB78EDE5FE}"/>
              </a:ext>
            </a:extLst>
          </p:cNvPr>
          <p:cNvSpPr txBox="1"/>
          <p:nvPr/>
        </p:nvSpPr>
        <p:spPr>
          <a:xfrm>
            <a:off x="836612" y="1385840"/>
            <a:ext cx="543898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Order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</a:rPr>
              <a:t>A</a:t>
            </a:r>
            <a:r>
              <a:rPr lang="en-GB" sz="2800" dirty="0"/>
              <a:t>,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</a:rPr>
              <a:t>B</a:t>
            </a:r>
            <a:r>
              <a:rPr lang="en-GB" sz="2800" dirty="0"/>
              <a:t> and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</a:rPr>
              <a:t>B</a:t>
            </a:r>
            <a:r>
              <a:rPr lang="en-GB" sz="2800" dirty="0"/>
              <a:t> in all possible ways</a:t>
            </a:r>
          </a:p>
          <a:p>
            <a:r>
              <a:rPr lang="en-GB" sz="2800" dirty="0"/>
              <a:t>How many ways are there?</a:t>
            </a:r>
          </a:p>
        </p:txBody>
      </p:sp>
      <p:sp>
        <p:nvSpPr>
          <p:cNvPr id="39" name="AutoShape 7">
            <a:extLst>
              <a:ext uri="{FF2B5EF4-FFF2-40B4-BE49-F238E27FC236}">
                <a16:creationId xmlns:a16="http://schemas.microsoft.com/office/drawing/2014/main" id="{600E06F8-FAD7-414E-AE26-871DBC4AE6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19288" y="4709381"/>
            <a:ext cx="2830997" cy="427226"/>
          </a:xfrm>
          <a:prstGeom prst="wedgeRoundRectCallout">
            <a:avLst>
              <a:gd name="adj1" fmla="val -57014"/>
              <a:gd name="adj2" fmla="val -46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3 different ways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94CEA89-164A-420F-97D8-46E5C82CD39F}"/>
                  </a:ext>
                </a:extLst>
              </p:cNvPr>
              <p:cNvSpPr/>
              <p:nvPr/>
            </p:nvSpPr>
            <p:spPr>
              <a:xfrm>
                <a:off x="4113212" y="4389226"/>
                <a:ext cx="3906076" cy="106753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bg-BG" sz="4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bg-BG" sz="4400" i="1">
                            <a:latin typeface="Cambria Math"/>
                          </a:rPr>
                          <m:t>!</m:t>
                        </m:r>
                      </m:num>
                      <m:den>
                        <m:r>
                          <a:rPr lang="en-GB" sz="4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GB" sz="4400" b="0" i="1" smtClean="0">
                            <a:latin typeface="Cambria Math" panose="02040503050406030204" pitchFamily="18" charset="0"/>
                          </a:rPr>
                          <m:t>1!</m:t>
                        </m:r>
                        <m:r>
                          <a:rPr lang="en-GB" sz="4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GB" sz="4400" b="0" i="1" smtClean="0">
                            <a:latin typeface="Cambria Math" panose="02040503050406030204" pitchFamily="18" charset="0"/>
                          </a:rPr>
                          <m:t>2!..</m:t>
                        </m:r>
                        <m:r>
                          <a:rPr lang="en-GB" sz="4400" b="0" i="1" smtClean="0">
                            <a:latin typeface="Cambria Math" panose="02040503050406030204" pitchFamily="18" charset="0"/>
                          </a:rPr>
                          <m:t>𝑠𝑘</m:t>
                        </m:r>
                        <m:r>
                          <a:rPr lang="en-GB" sz="4400" b="0" i="1" smtClean="0">
                            <a:latin typeface="Cambria Math" panose="02040503050406030204" pitchFamily="18" charset="0"/>
                          </a:rPr>
                          <m:t>!</m:t>
                        </m:r>
                      </m:den>
                    </m:f>
                  </m:oMath>
                </a14:m>
                <a:r>
                  <a:rPr lang="en-GB" sz="4400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g-BG" sz="4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bg-BG" sz="4400" i="1">
                            <a:latin typeface="Cambria Math"/>
                          </a:rPr>
                          <m:t>!</m:t>
                        </m:r>
                      </m:num>
                      <m:den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bg-BG" sz="4400" i="1">
                            <a:latin typeface="Cambria Math"/>
                          </a:rPr>
                          <m:t>!</m:t>
                        </m:r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bg-BG" sz="4400" i="1">
                            <a:latin typeface="Cambria Math"/>
                          </a:rPr>
                          <m:t>!</m:t>
                        </m:r>
                      </m:den>
                    </m:f>
                  </m:oMath>
                </a14:m>
                <a:endParaRPr lang="bg-BG" sz="4400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94CEA89-164A-420F-97D8-46E5C82CD3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3212" y="4389226"/>
                <a:ext cx="3906076" cy="1067536"/>
              </a:xfrm>
              <a:prstGeom prst="rect">
                <a:avLst/>
              </a:prstGeom>
              <a:blipFill>
                <a:blip r:embed="rId2"/>
                <a:stretch>
                  <a:fillRect b="-1371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119643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4955172"/>
            <a:ext cx="10363200" cy="820600"/>
          </a:xfrm>
        </p:spPr>
        <p:txBody>
          <a:bodyPr/>
          <a:lstStyle/>
          <a:p>
            <a:r>
              <a:rPr lang="en-US" dirty="0"/>
              <a:t>Permutations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834166"/>
            <a:ext cx="10363200" cy="719034"/>
          </a:xfrm>
        </p:spPr>
        <p:txBody>
          <a:bodyPr/>
          <a:lstStyle/>
          <a:p>
            <a:r>
              <a:rPr lang="en-US" dirty="0"/>
              <a:t>Live Exercises in Class (Lab)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1812" y="1010632"/>
            <a:ext cx="3524026" cy="363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4501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https://raw.github.com/eoincampbell/combinatorics/master/combinatorics.png">
            <a:extLst>
              <a:ext uri="{FF2B5EF4-FFF2-40B4-BE49-F238E27FC236}">
                <a16:creationId xmlns:a16="http://schemas.microsoft.com/office/drawing/2014/main" id="{72F5A31B-24A8-451A-BE16-CDC7CE5001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52921">
            <a:off x="6127473" y="2471461"/>
            <a:ext cx="1450105" cy="1450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2132012" y="5275400"/>
            <a:ext cx="7924800" cy="820600"/>
          </a:xfrm>
        </p:spPr>
        <p:txBody>
          <a:bodyPr/>
          <a:lstStyle/>
          <a:p>
            <a:r>
              <a:rPr lang="en-US" dirty="0"/>
              <a:t>Variations</a:t>
            </a:r>
          </a:p>
        </p:txBody>
      </p:sp>
      <p:pic>
        <p:nvPicPr>
          <p:cNvPr id="4" name="Picture 2" descr="https://raw.github.com/eoincampbell/combinatorics/master/combinatorics.png">
            <a:extLst>
              <a:ext uri="{FF2B5EF4-FFF2-40B4-BE49-F238E27FC236}">
                <a16:creationId xmlns:a16="http://schemas.microsoft.com/office/drawing/2014/main" id="{FCEEBD99-5EC4-43C4-84A8-0C3202F68C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9413" y="1996237"/>
            <a:ext cx="1981200" cy="198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s://raw.github.com/eoincampbell/combinatorics/master/combinatorics.png">
            <a:extLst>
              <a:ext uri="{FF2B5EF4-FFF2-40B4-BE49-F238E27FC236}">
                <a16:creationId xmlns:a16="http://schemas.microsoft.com/office/drawing/2014/main" id="{85FF6E27-102A-443E-B943-AE672CD331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836084">
            <a:off x="5431626" y="3007544"/>
            <a:ext cx="1450105" cy="1450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771899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338C81-B7B6-4021-8179-92A5FA8C1C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30" name="Title 29">
            <a:extLst>
              <a:ext uri="{FF2B5EF4-FFF2-40B4-BE49-F238E27FC236}">
                <a16:creationId xmlns:a16="http://schemas.microsoft.com/office/drawing/2014/main" id="{41BCBF9F-D7C5-46A9-B584-D2E2787A7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Variations</a:t>
            </a:r>
            <a:endParaRPr lang="bg-BG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09D10CE-611D-4E0A-BC17-6FD64874AC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212" y="3852442"/>
            <a:ext cx="2438400" cy="24384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A6B55AA-9E48-4832-886E-F969FD76B8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5908" y="1295400"/>
            <a:ext cx="2438400" cy="2438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5BEA649-4837-4C3C-9938-15C154BBAE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6412" y="1295400"/>
            <a:ext cx="2438400" cy="24384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28E4A92-D4C1-4B25-B2E6-333D2E5C5D16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8107" y="1640493"/>
            <a:ext cx="3577905" cy="357790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F1A97B4-C1C8-4915-AE5B-27F28499CE8C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7805" y="1752600"/>
            <a:ext cx="3577905" cy="3577905"/>
          </a:xfrm>
          <a:prstGeom prst="rect">
            <a:avLst/>
          </a:prstGeom>
        </p:spPr>
      </p:pic>
      <p:sp>
        <p:nvSpPr>
          <p:cNvPr id="16" name="AutoShape 7">
            <a:extLst>
              <a:ext uri="{FF2B5EF4-FFF2-40B4-BE49-F238E27FC236}">
                <a16:creationId xmlns:a16="http://schemas.microsoft.com/office/drawing/2014/main" id="{AFB3DAF6-4A67-4777-A872-A0D6A8D205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8729" y="1012453"/>
            <a:ext cx="1912695" cy="740147"/>
          </a:xfrm>
          <a:prstGeom prst="wedgeRoundRectCallout">
            <a:avLst>
              <a:gd name="adj1" fmla="val -59876"/>
              <a:gd name="adj2" fmla="val 5101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Not enough chairs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86034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338C81-B7B6-4021-8179-92A5FA8C1C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0" name="Title 29">
            <a:extLst>
              <a:ext uri="{FF2B5EF4-FFF2-40B4-BE49-F238E27FC236}">
                <a16:creationId xmlns:a16="http://schemas.microsoft.com/office/drawing/2014/main" id="{41BCBF9F-D7C5-46A9-B584-D2E2787A7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Permutations</a:t>
            </a:r>
            <a:endParaRPr lang="bg-BG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82758F6-605C-4DCB-8427-FACECEC90F6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050" y="1718003"/>
            <a:ext cx="3577905" cy="357790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FFD392A-1366-4477-AA36-8C6A4CDDFA15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0766" y="1835806"/>
            <a:ext cx="3577905" cy="357790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426C77E-6AE3-4D5E-8BB0-2720FF1431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5157" y="2401178"/>
            <a:ext cx="2438400" cy="24384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776CBB6-D909-49CB-9AFE-1FE3315635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0622" y="1068556"/>
            <a:ext cx="2438400" cy="24384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8117F17F-8B35-44FA-81AC-2CF5FE1BFA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0622" y="3733800"/>
            <a:ext cx="2438400" cy="2438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4575B0D-8218-4396-9D37-82FAA11467F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1824" y="1600200"/>
            <a:ext cx="3577905" cy="3577905"/>
          </a:xfrm>
          <a:prstGeom prst="rect">
            <a:avLst/>
          </a:prstGeom>
        </p:spPr>
      </p:pic>
      <p:sp>
        <p:nvSpPr>
          <p:cNvPr id="13" name="AutoShape 7">
            <a:extLst>
              <a:ext uri="{FF2B5EF4-FFF2-40B4-BE49-F238E27FC236}">
                <a16:creationId xmlns:a16="http://schemas.microsoft.com/office/drawing/2014/main" id="{29920690-23C3-465B-9A59-D3E1D0F09F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56212" y="723894"/>
            <a:ext cx="2674695" cy="854453"/>
          </a:xfrm>
          <a:prstGeom prst="wedgeRoundRectCallout">
            <a:avLst>
              <a:gd name="adj1" fmla="val 58697"/>
              <a:gd name="adj2" fmla="val 4559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How to order them in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three</a:t>
            </a:r>
            <a:r>
              <a:rPr lang="en-US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chairs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806023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82FFC46C-9C69-4B9D-8362-518639715BC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8107" y="1640493"/>
            <a:ext cx="3577905" cy="3577905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338C81-B7B6-4021-8179-92A5FA8C1C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30" name="Title 29">
            <a:extLst>
              <a:ext uri="{FF2B5EF4-FFF2-40B4-BE49-F238E27FC236}">
                <a16:creationId xmlns:a16="http://schemas.microsoft.com/office/drawing/2014/main" id="{41BCBF9F-D7C5-46A9-B584-D2E2787A73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US" dirty="0"/>
              <a:t>Variations</a:t>
            </a:r>
            <a:endParaRPr lang="bg-BG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82758F6-605C-4DCB-8427-FACECEC90F6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7805" y="1752600"/>
            <a:ext cx="3577905" cy="357790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09D10CE-611D-4E0A-BC17-6FD64874AC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6728" y="3776851"/>
            <a:ext cx="2438400" cy="24384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A6B55AA-9E48-4832-886E-F969FD76B8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8239" y="3684495"/>
            <a:ext cx="2438400" cy="2438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5BEA649-4837-4C3C-9938-15C154BBAE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320" y="1354848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790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82FFC46C-9C69-4B9D-8362-518639715BC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8107" y="1640493"/>
            <a:ext cx="3577905" cy="3577905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338C81-B7B6-4021-8179-92A5FA8C1C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30" name="Title 29">
            <a:extLst>
              <a:ext uri="{FF2B5EF4-FFF2-40B4-BE49-F238E27FC236}">
                <a16:creationId xmlns:a16="http://schemas.microsoft.com/office/drawing/2014/main" id="{41BCBF9F-D7C5-46A9-B584-D2E2787A73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US" dirty="0"/>
              <a:t>Variations</a:t>
            </a:r>
            <a:endParaRPr lang="bg-BG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82758F6-605C-4DCB-8427-FACECEC90F6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7805" y="1752600"/>
            <a:ext cx="3577905" cy="357790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09D10CE-611D-4E0A-BC17-6FD64874AC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612" y="3817076"/>
            <a:ext cx="2438400" cy="24384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A6B55AA-9E48-4832-886E-F969FD76B8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6536" y="1298794"/>
            <a:ext cx="2438400" cy="2438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5BEA649-4837-4C3C-9938-15C154BBAE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320" y="1354848"/>
            <a:ext cx="2438400" cy="24384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E4BC656-901A-4BCB-8498-FBA7EFF4735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2726" y="1524000"/>
            <a:ext cx="613286" cy="61328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22A79BE-273A-4AAA-9CA7-CFE77F32637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0093" y="1526375"/>
            <a:ext cx="614622" cy="614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2198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82FFC46C-9C69-4B9D-8362-518639715BC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8107" y="1640493"/>
            <a:ext cx="3577905" cy="3577905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338C81-B7B6-4021-8179-92A5FA8C1C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30" name="Title 29">
            <a:extLst>
              <a:ext uri="{FF2B5EF4-FFF2-40B4-BE49-F238E27FC236}">
                <a16:creationId xmlns:a16="http://schemas.microsoft.com/office/drawing/2014/main" id="{41BCBF9F-D7C5-46A9-B584-D2E2787A7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Variations</a:t>
            </a:r>
            <a:endParaRPr lang="bg-BG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82758F6-605C-4DCB-8427-FACECEC90F6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7805" y="1752600"/>
            <a:ext cx="3577905" cy="357790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A6B55AA-9E48-4832-886E-F969FD76B8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4248" y="3802017"/>
            <a:ext cx="2438400" cy="2438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5BEA649-4837-4C3C-9938-15C154BBAE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338" y="1363617"/>
            <a:ext cx="2438400" cy="2438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57C3504-E75B-45BF-8FEB-CD57C47514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7526" y="1593742"/>
            <a:ext cx="2438400" cy="24384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53698AA-4A6D-4721-8427-C141B84E1B6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2726" y="1524000"/>
            <a:ext cx="613286" cy="61328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4DB6B09-E815-4ED7-8564-59681194E7A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0093" y="1522664"/>
            <a:ext cx="614622" cy="61462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6512E89-7BE5-467E-AD53-F0E3AAE372B9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390" y="2346597"/>
            <a:ext cx="589822" cy="58982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110AE4D-1AB6-4944-B9B4-198D1B344C9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0093" y="2343674"/>
            <a:ext cx="614622" cy="614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1477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82FFC46C-9C69-4B9D-8362-518639715BC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8107" y="1640493"/>
            <a:ext cx="3577905" cy="3577905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338C81-B7B6-4021-8179-92A5FA8C1C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30" name="Title 29">
            <a:extLst>
              <a:ext uri="{FF2B5EF4-FFF2-40B4-BE49-F238E27FC236}">
                <a16:creationId xmlns:a16="http://schemas.microsoft.com/office/drawing/2014/main" id="{41BCBF9F-D7C5-46A9-B584-D2E2787A7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Variations</a:t>
            </a:r>
            <a:endParaRPr lang="bg-BG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82758F6-605C-4DCB-8427-FACECEC90F6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7805" y="1752600"/>
            <a:ext cx="3577905" cy="357790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09D10CE-611D-4E0A-BC17-6FD64874AC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9328" y="3741289"/>
            <a:ext cx="2438400" cy="24384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A6B55AA-9E48-4832-886E-F969FD76B8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859" y="1263228"/>
            <a:ext cx="2438400" cy="2438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5BEA649-4837-4C3C-9938-15C154BBAE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8082" y="3772462"/>
            <a:ext cx="2438400" cy="2438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9746462-4362-4DD5-A332-AC29A661365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2726" y="1524000"/>
            <a:ext cx="613286" cy="61328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DC747DE-919F-4A26-B5C7-08C7AE64A2B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0093" y="1526375"/>
            <a:ext cx="614622" cy="61462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693578C-1E74-45FB-A906-90A97B348C7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390" y="2346597"/>
            <a:ext cx="589822" cy="58982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7A6C2AF-1857-482A-9768-5E939BC6E71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0093" y="2343674"/>
            <a:ext cx="614622" cy="614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3014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82FFC46C-9C69-4B9D-8362-518639715BC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8107" y="1640493"/>
            <a:ext cx="3577905" cy="3577905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338C81-B7B6-4021-8179-92A5FA8C1C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30" name="Title 29">
            <a:extLst>
              <a:ext uri="{FF2B5EF4-FFF2-40B4-BE49-F238E27FC236}">
                <a16:creationId xmlns:a16="http://schemas.microsoft.com/office/drawing/2014/main" id="{41BCBF9F-D7C5-46A9-B584-D2E2787A7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Variations</a:t>
            </a:r>
            <a:endParaRPr lang="bg-BG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82758F6-605C-4DCB-8427-FACECEC90F6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7805" y="1752600"/>
            <a:ext cx="3577905" cy="357790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09D10CE-611D-4E0A-BC17-6FD64874AC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9328" y="3741289"/>
            <a:ext cx="2438400" cy="24384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A6B55AA-9E48-4832-886E-F969FD76B8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859" y="1263228"/>
            <a:ext cx="2438400" cy="2438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5BEA649-4837-4C3C-9938-15C154BBAE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6209" y="1434415"/>
            <a:ext cx="2438400" cy="2438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9746462-4362-4DD5-A332-AC29A661365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2726" y="1524000"/>
            <a:ext cx="613286" cy="61328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DC747DE-919F-4A26-B5C7-08C7AE64A2B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0093" y="1526375"/>
            <a:ext cx="614622" cy="61462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B593A60-36A8-46F0-8484-4A53B61DEA7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8250" y="3128003"/>
            <a:ext cx="613286" cy="61328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693578C-1E74-45FB-A906-90A97B348C7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390" y="2346597"/>
            <a:ext cx="589822" cy="58982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7A6C2AF-1857-482A-9768-5E939BC6E71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0093" y="2343674"/>
            <a:ext cx="614622" cy="61462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7CF2A1D-F60D-44F7-9959-ABD6F6CC718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2058" y="3121683"/>
            <a:ext cx="614622" cy="614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9520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82FFC46C-9C69-4B9D-8362-518639715BC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8107" y="1640493"/>
            <a:ext cx="3577905" cy="3577905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338C81-B7B6-4021-8179-92A5FA8C1C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30" name="Title 29">
            <a:extLst>
              <a:ext uri="{FF2B5EF4-FFF2-40B4-BE49-F238E27FC236}">
                <a16:creationId xmlns:a16="http://schemas.microsoft.com/office/drawing/2014/main" id="{41BCBF9F-D7C5-46A9-B584-D2E2787A73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US" dirty="0"/>
              <a:t>Variations</a:t>
            </a:r>
            <a:endParaRPr lang="bg-BG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82758F6-605C-4DCB-8427-FACECEC90F6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7805" y="1752600"/>
            <a:ext cx="3577905" cy="357790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09D10CE-611D-4E0A-BC17-6FD64874AC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3610" y="1524000"/>
            <a:ext cx="2438400" cy="24384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A6B55AA-9E48-4832-886E-F969FD76B8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424" y="1349907"/>
            <a:ext cx="2438400" cy="2438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5BEA649-4837-4C3C-9938-15C154BBAE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3575" y="3852442"/>
            <a:ext cx="2438400" cy="24384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515C6BC-42A1-44F9-A4AA-F63E7E849C6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390" y="3962400"/>
            <a:ext cx="589822" cy="58982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9352B92-0A81-4C6F-BF6B-DEC6EB6F1E5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8250" y="3910996"/>
            <a:ext cx="613286" cy="61328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F172419-302E-4739-B370-CA7DF51960B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2726" y="1524000"/>
            <a:ext cx="613286" cy="61328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119E538-E1CA-4AFF-BAC8-7638C2A4B6A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0093" y="1526375"/>
            <a:ext cx="614622" cy="61462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F76C5AC-8326-430D-9D6E-A7CF3503E6A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8250" y="3128003"/>
            <a:ext cx="613286" cy="61328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0F90936C-831A-4898-B3C6-053B37144CC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390" y="2346597"/>
            <a:ext cx="589822" cy="58982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FBDCA4B1-BADA-466E-95CF-BDC2A4F09CE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0093" y="2343674"/>
            <a:ext cx="614622" cy="61462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DCBD8F51-1172-449A-8501-33EEB11AA15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2058" y="3121683"/>
            <a:ext cx="614622" cy="614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3548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82FFC46C-9C69-4B9D-8362-518639715BC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8107" y="1640493"/>
            <a:ext cx="3577905" cy="3577905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338C81-B7B6-4021-8179-92A5FA8C1C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30" name="Title 29">
            <a:extLst>
              <a:ext uri="{FF2B5EF4-FFF2-40B4-BE49-F238E27FC236}">
                <a16:creationId xmlns:a16="http://schemas.microsoft.com/office/drawing/2014/main" id="{41BCBF9F-D7C5-46A9-B584-D2E2787A73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US" dirty="0"/>
              <a:t>Variations</a:t>
            </a:r>
            <a:endParaRPr lang="bg-BG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82758F6-605C-4DCB-8427-FACECEC90F6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7805" y="1752600"/>
            <a:ext cx="3577905" cy="357790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09D10CE-611D-4E0A-BC17-6FD64874AC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999" y="1528386"/>
            <a:ext cx="2438400" cy="24384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A6B55AA-9E48-4832-886E-F969FD76B8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4564" y="3810000"/>
            <a:ext cx="2438400" cy="2438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5BEA649-4837-4C3C-9938-15C154BBAE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5323" y="3836725"/>
            <a:ext cx="2438400" cy="24384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0696E0A-2AAC-4B63-92B3-95271AFCDC7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390" y="3962400"/>
            <a:ext cx="589822" cy="58982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A9A968E6-FFFF-4A7D-B9E7-B57A33BEE6A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8250" y="3910996"/>
            <a:ext cx="613286" cy="61328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2F75241-1187-411A-A62C-8BB99DBF62D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2726" y="1524000"/>
            <a:ext cx="613286" cy="613286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DA098694-2BB9-4D34-A909-E0D8D67003C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0093" y="1526375"/>
            <a:ext cx="614622" cy="614622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BDEC0079-6BC0-44F4-B19A-B6DAF177476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8250" y="3128003"/>
            <a:ext cx="613286" cy="613286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3EF9C2C2-E839-4246-A38E-778A3F8E40B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390" y="2346597"/>
            <a:ext cx="589822" cy="589822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678E93C-34C8-4DCB-B450-551A4F22DC6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0093" y="2343674"/>
            <a:ext cx="614622" cy="614622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BCC64E9A-91A1-4718-BE15-DE1E00FC2F9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2058" y="3121683"/>
            <a:ext cx="614622" cy="614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4014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82FFC46C-9C69-4B9D-8362-518639715BC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8107" y="1640493"/>
            <a:ext cx="3577905" cy="3577905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338C81-B7B6-4021-8179-92A5FA8C1C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30" name="Title 29">
            <a:extLst>
              <a:ext uri="{FF2B5EF4-FFF2-40B4-BE49-F238E27FC236}">
                <a16:creationId xmlns:a16="http://schemas.microsoft.com/office/drawing/2014/main" id="{41BCBF9F-D7C5-46A9-B584-D2E2787A73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US" dirty="0"/>
              <a:t>Variations</a:t>
            </a:r>
            <a:endParaRPr lang="bg-BG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82758F6-605C-4DCB-8427-FACECEC90F6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7805" y="1752600"/>
            <a:ext cx="3577905" cy="357790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09D10CE-611D-4E0A-BC17-6FD64874AC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999" y="1528386"/>
            <a:ext cx="2438400" cy="24384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A6B55AA-9E48-4832-886E-F969FD76B8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4564" y="3810000"/>
            <a:ext cx="2438400" cy="2438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5BEA649-4837-4C3C-9938-15C154BBAE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3551" y="1493007"/>
            <a:ext cx="2438400" cy="24384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CBC6625-F595-4DC7-91BE-41F3AC45E89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8990" y="4636146"/>
            <a:ext cx="614622" cy="61462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6AB3C23D-692E-4811-9D9C-E6E1514D1DF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1714" y="4659480"/>
            <a:ext cx="589822" cy="58982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0696E0A-2AAC-4B63-92B3-95271AFCDC7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390" y="3962400"/>
            <a:ext cx="589822" cy="58982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A9A968E6-FFFF-4A7D-B9E7-B57A33BEE6A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8250" y="3910996"/>
            <a:ext cx="613286" cy="61328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2F75241-1187-411A-A62C-8BB99DBF62D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2726" y="1524000"/>
            <a:ext cx="613286" cy="613286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DA098694-2BB9-4D34-A909-E0D8D67003C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0093" y="1526375"/>
            <a:ext cx="614622" cy="614622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BDEC0079-6BC0-44F4-B19A-B6DAF1774769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8250" y="3128003"/>
            <a:ext cx="613286" cy="613286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3EF9C2C2-E839-4246-A38E-778A3F8E40B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390" y="2346597"/>
            <a:ext cx="589822" cy="589822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678E93C-34C8-4DCB-B450-551A4F22DC6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0093" y="2343674"/>
            <a:ext cx="614622" cy="614622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BCC64E9A-91A1-4718-BE15-DE1E00FC2F9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2058" y="3121683"/>
            <a:ext cx="614622" cy="614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8332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82FFC46C-9C69-4B9D-8362-518639715BC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8107" y="1640493"/>
            <a:ext cx="3577905" cy="3577905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338C81-B7B6-4021-8179-92A5FA8C1C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30" name="Title 29">
            <a:extLst>
              <a:ext uri="{FF2B5EF4-FFF2-40B4-BE49-F238E27FC236}">
                <a16:creationId xmlns:a16="http://schemas.microsoft.com/office/drawing/2014/main" id="{41BCBF9F-D7C5-46A9-B584-D2E2787A73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US" dirty="0"/>
              <a:t>Variations</a:t>
            </a:r>
            <a:endParaRPr lang="bg-BG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82758F6-605C-4DCB-8427-FACECEC90F6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7805" y="1752600"/>
            <a:ext cx="3577905" cy="357790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09D10CE-611D-4E0A-BC17-6FD64874AC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929" y="1431785"/>
            <a:ext cx="2438400" cy="2438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5BEA649-4837-4C3C-9938-15C154BBAE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1181" y="3810000"/>
            <a:ext cx="2438400" cy="24384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7032478-96F6-42A8-8255-3E235A06071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8212" y="5459786"/>
            <a:ext cx="589822" cy="58982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C9AEBF4B-7ACC-4D71-9483-63B507FED7B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2879" y="1472596"/>
            <a:ext cx="2438400" cy="24384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B690F6FB-616B-435E-989B-A59672DC228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8990" y="4636146"/>
            <a:ext cx="614622" cy="614622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1762067F-2E69-4807-87A4-0F4EDE407FF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1714" y="4659480"/>
            <a:ext cx="589822" cy="589822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92F7EE50-28E1-4049-9F78-4F71FD5CF63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390" y="3962400"/>
            <a:ext cx="589822" cy="589822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6B3E06DE-EF72-45DC-B38D-4AA23437265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8250" y="3910996"/>
            <a:ext cx="613286" cy="613286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3A5CE2C5-C90B-4D62-919E-255C95DDD95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2726" y="5423779"/>
            <a:ext cx="613286" cy="613286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B574B785-3CAA-4F24-9E15-61A5438FB52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0093" y="1526375"/>
            <a:ext cx="614622" cy="614622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E12AA6D8-2BF6-48B5-8371-3F40900688E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8250" y="3128003"/>
            <a:ext cx="613286" cy="613286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6947B666-3F7A-4037-A19B-D2DF0C4E23B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390" y="2346597"/>
            <a:ext cx="589822" cy="589822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A8DB7C8D-BF8C-4E50-A5A3-1717CB9A072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0093" y="2343674"/>
            <a:ext cx="614622" cy="614622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28E92E2D-15FB-4539-B01B-3291C0B234E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2058" y="3121683"/>
            <a:ext cx="614622" cy="614622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36883E23-B88C-48BB-94B3-70510932843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2726" y="1524000"/>
            <a:ext cx="613286" cy="613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4881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338C81-B7B6-4021-8179-92A5FA8C1C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30" name="Title 29">
            <a:extLst>
              <a:ext uri="{FF2B5EF4-FFF2-40B4-BE49-F238E27FC236}">
                <a16:creationId xmlns:a16="http://schemas.microsoft.com/office/drawing/2014/main" id="{41BCBF9F-D7C5-46A9-B584-D2E2787A7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Variations</a:t>
            </a:r>
            <a:endParaRPr lang="bg-BG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73B82EE-D7EE-4A30-9CDE-79A054631F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4443616"/>
              </p:ext>
            </p:extLst>
          </p:nvPr>
        </p:nvGraphicFramePr>
        <p:xfrm>
          <a:off x="1676919" y="3124200"/>
          <a:ext cx="1083028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1514">
                  <a:extLst>
                    <a:ext uri="{9D8B030D-6E8A-4147-A177-3AD203B41FA5}">
                      <a16:colId xmlns:a16="http://schemas.microsoft.com/office/drawing/2014/main" val="2512372165"/>
                    </a:ext>
                  </a:extLst>
                </a:gridCol>
                <a:gridCol w="541514">
                  <a:extLst>
                    <a:ext uri="{9D8B030D-6E8A-4147-A177-3AD203B41FA5}">
                      <a16:colId xmlns:a16="http://schemas.microsoft.com/office/drawing/2014/main" val="2740161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0250036"/>
                  </a:ext>
                </a:extLst>
              </a:tr>
            </a:tbl>
          </a:graphicData>
        </a:graphic>
      </p:graphicFrame>
      <p:graphicFrame>
        <p:nvGraphicFramePr>
          <p:cNvPr id="31" name="Table 30">
            <a:extLst>
              <a:ext uri="{FF2B5EF4-FFF2-40B4-BE49-F238E27FC236}">
                <a16:creationId xmlns:a16="http://schemas.microsoft.com/office/drawing/2014/main" id="{147A39BB-E872-4188-A7FE-288C26B2D3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0893524"/>
              </p:ext>
            </p:extLst>
          </p:nvPr>
        </p:nvGraphicFramePr>
        <p:xfrm>
          <a:off x="5486919" y="3124200"/>
          <a:ext cx="1083028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1514">
                  <a:extLst>
                    <a:ext uri="{9D8B030D-6E8A-4147-A177-3AD203B41FA5}">
                      <a16:colId xmlns:a16="http://schemas.microsoft.com/office/drawing/2014/main" val="2512372165"/>
                    </a:ext>
                  </a:extLst>
                </a:gridCol>
                <a:gridCol w="541514">
                  <a:extLst>
                    <a:ext uri="{9D8B030D-6E8A-4147-A177-3AD203B41FA5}">
                      <a16:colId xmlns:a16="http://schemas.microsoft.com/office/drawing/2014/main" val="2740161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0250036"/>
                  </a:ext>
                </a:extLst>
              </a:tr>
            </a:tbl>
          </a:graphicData>
        </a:graphic>
      </p:graphicFrame>
      <p:graphicFrame>
        <p:nvGraphicFramePr>
          <p:cNvPr id="32" name="Table 31">
            <a:extLst>
              <a:ext uri="{FF2B5EF4-FFF2-40B4-BE49-F238E27FC236}">
                <a16:creationId xmlns:a16="http://schemas.microsoft.com/office/drawing/2014/main" id="{5BBD6D8D-7A98-4BE5-9748-D7EC6C3C4E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3922655"/>
              </p:ext>
            </p:extLst>
          </p:nvPr>
        </p:nvGraphicFramePr>
        <p:xfrm>
          <a:off x="9278584" y="3124200"/>
          <a:ext cx="1083028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1514">
                  <a:extLst>
                    <a:ext uri="{9D8B030D-6E8A-4147-A177-3AD203B41FA5}">
                      <a16:colId xmlns:a16="http://schemas.microsoft.com/office/drawing/2014/main" val="2512372165"/>
                    </a:ext>
                  </a:extLst>
                </a:gridCol>
                <a:gridCol w="541514">
                  <a:extLst>
                    <a:ext uri="{9D8B030D-6E8A-4147-A177-3AD203B41FA5}">
                      <a16:colId xmlns:a16="http://schemas.microsoft.com/office/drawing/2014/main" val="2740161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0250036"/>
                  </a:ext>
                </a:extLst>
              </a:tr>
            </a:tbl>
          </a:graphicData>
        </a:graphic>
      </p:graphicFrame>
      <p:sp>
        <p:nvSpPr>
          <p:cNvPr id="35" name="TextBox 34">
            <a:extLst>
              <a:ext uri="{FF2B5EF4-FFF2-40B4-BE49-F238E27FC236}">
                <a16:creationId xmlns:a16="http://schemas.microsoft.com/office/drawing/2014/main" id="{2FAF24AB-808F-4B22-B9CF-67B227999904}"/>
              </a:ext>
            </a:extLst>
          </p:cNvPr>
          <p:cNvSpPr txBox="1"/>
          <p:nvPr/>
        </p:nvSpPr>
        <p:spPr>
          <a:xfrm>
            <a:off x="836612" y="1385840"/>
            <a:ext cx="690881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Order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</a:rPr>
              <a:t>A</a:t>
            </a:r>
            <a:r>
              <a:rPr lang="en-GB" sz="2800" dirty="0"/>
              <a:t>,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</a:rPr>
              <a:t>B</a:t>
            </a:r>
            <a:r>
              <a:rPr lang="en-GB" sz="2800" dirty="0"/>
              <a:t> and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</a:rPr>
              <a:t>C</a:t>
            </a:r>
            <a:r>
              <a:rPr lang="en-GB" sz="2800" dirty="0"/>
              <a:t> in all possible ways int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</a:rPr>
              <a:t>k slots</a:t>
            </a:r>
          </a:p>
          <a:p>
            <a:r>
              <a:rPr lang="en-GB" sz="2800" b="1" dirty="0">
                <a:solidFill>
                  <a:schemeClr val="tx2">
                    <a:lumMod val="75000"/>
                  </a:schemeClr>
                </a:solidFill>
              </a:rPr>
              <a:t>Pick</a:t>
            </a:r>
            <a:r>
              <a:rPr lang="en-GB" sz="2800" dirty="0"/>
              <a:t> each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</a:rPr>
              <a:t>item</a:t>
            </a:r>
            <a:r>
              <a:rPr lang="en-GB" sz="2800" dirty="0"/>
              <a:t> only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</a:rPr>
              <a:t>once</a:t>
            </a:r>
          </a:p>
        </p:txBody>
      </p:sp>
    </p:spTree>
    <p:extLst>
      <p:ext uri="{BB962C8B-B14F-4D97-AF65-F5344CB8AC3E}">
        <p14:creationId xmlns:p14="http://schemas.microsoft.com/office/powerpoint/2010/main" val="18707986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338C81-B7B6-4021-8179-92A5FA8C1C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0" name="Title 29">
            <a:extLst>
              <a:ext uri="{FF2B5EF4-FFF2-40B4-BE49-F238E27FC236}">
                <a16:creationId xmlns:a16="http://schemas.microsoft.com/office/drawing/2014/main" id="{41BCBF9F-D7C5-46A9-B584-D2E2787A7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Permutations</a:t>
            </a:r>
            <a:endParaRPr lang="bg-BG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0D19982-47A8-44FB-A872-2FF0095463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0622" y="1068556"/>
            <a:ext cx="2438400" cy="24384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201EA2D-2852-41DC-85C5-251DEACE29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0622" y="3733800"/>
            <a:ext cx="2438400" cy="24384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273F2C8-F5C8-4F42-9BEE-D116AC6C8815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050" y="1718003"/>
            <a:ext cx="3577905" cy="357790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D8F36AD-C998-46EF-8FE0-8EEDBF45F2EF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0766" y="1835806"/>
            <a:ext cx="3577905" cy="357790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6FEF35A7-76ED-4C96-8771-C10EDA4E35DD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1824" y="1600200"/>
            <a:ext cx="3577905" cy="357790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426C77E-6AE3-4D5E-8BB0-2720FF1431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0188" y="1246706"/>
            <a:ext cx="2438400" cy="2438400"/>
          </a:xfrm>
          <a:prstGeom prst="rect">
            <a:avLst/>
          </a:prstGeom>
        </p:spPr>
      </p:pic>
      <p:sp>
        <p:nvSpPr>
          <p:cNvPr id="29" name="AutoShape 7">
            <a:extLst>
              <a:ext uri="{FF2B5EF4-FFF2-40B4-BE49-F238E27FC236}">
                <a16:creationId xmlns:a16="http://schemas.microsoft.com/office/drawing/2014/main" id="{67DA15F8-56AA-40B7-8E79-505E3F4E37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56212" y="723894"/>
            <a:ext cx="2674695" cy="854453"/>
          </a:xfrm>
          <a:prstGeom prst="wedgeRoundRectCallout">
            <a:avLst>
              <a:gd name="adj1" fmla="val 58697"/>
              <a:gd name="adj2" fmla="val 4559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How to order them in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two</a:t>
            </a:r>
            <a:r>
              <a:rPr lang="en-US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chairs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07415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338C81-B7B6-4021-8179-92A5FA8C1C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30" name="Title 29">
            <a:extLst>
              <a:ext uri="{FF2B5EF4-FFF2-40B4-BE49-F238E27FC236}">
                <a16:creationId xmlns:a16="http://schemas.microsoft.com/office/drawing/2014/main" id="{41BCBF9F-D7C5-46A9-B584-D2E2787A7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Variations</a:t>
            </a:r>
            <a:endParaRPr lang="bg-BG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73B82EE-D7EE-4A30-9CDE-79A054631F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5138491"/>
              </p:ext>
            </p:extLst>
          </p:nvPr>
        </p:nvGraphicFramePr>
        <p:xfrm>
          <a:off x="1680055" y="3138183"/>
          <a:ext cx="1083028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1514">
                  <a:extLst>
                    <a:ext uri="{9D8B030D-6E8A-4147-A177-3AD203B41FA5}">
                      <a16:colId xmlns:a16="http://schemas.microsoft.com/office/drawing/2014/main" val="2512372165"/>
                    </a:ext>
                  </a:extLst>
                </a:gridCol>
                <a:gridCol w="541514">
                  <a:extLst>
                    <a:ext uri="{9D8B030D-6E8A-4147-A177-3AD203B41FA5}">
                      <a16:colId xmlns:a16="http://schemas.microsoft.com/office/drawing/2014/main" val="2740161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0250036"/>
                  </a:ext>
                </a:extLst>
              </a:tr>
            </a:tbl>
          </a:graphicData>
        </a:graphic>
      </p:graphicFrame>
      <p:graphicFrame>
        <p:nvGraphicFramePr>
          <p:cNvPr id="31" name="Table 30">
            <a:extLst>
              <a:ext uri="{FF2B5EF4-FFF2-40B4-BE49-F238E27FC236}">
                <a16:creationId xmlns:a16="http://schemas.microsoft.com/office/drawing/2014/main" id="{147A39BB-E872-4188-A7FE-288C26B2D3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1470997"/>
              </p:ext>
            </p:extLst>
          </p:nvPr>
        </p:nvGraphicFramePr>
        <p:xfrm>
          <a:off x="5490055" y="3138183"/>
          <a:ext cx="1083028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1514">
                  <a:extLst>
                    <a:ext uri="{9D8B030D-6E8A-4147-A177-3AD203B41FA5}">
                      <a16:colId xmlns:a16="http://schemas.microsoft.com/office/drawing/2014/main" val="2512372165"/>
                    </a:ext>
                  </a:extLst>
                </a:gridCol>
                <a:gridCol w="541514">
                  <a:extLst>
                    <a:ext uri="{9D8B030D-6E8A-4147-A177-3AD203B41FA5}">
                      <a16:colId xmlns:a16="http://schemas.microsoft.com/office/drawing/2014/main" val="2740161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0250036"/>
                  </a:ext>
                </a:extLst>
              </a:tr>
            </a:tbl>
          </a:graphicData>
        </a:graphic>
      </p:graphicFrame>
      <p:graphicFrame>
        <p:nvGraphicFramePr>
          <p:cNvPr id="32" name="Table 31">
            <a:extLst>
              <a:ext uri="{FF2B5EF4-FFF2-40B4-BE49-F238E27FC236}">
                <a16:creationId xmlns:a16="http://schemas.microsoft.com/office/drawing/2014/main" id="{5BBD6D8D-7A98-4BE5-9748-D7EC6C3C4E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3446683"/>
              </p:ext>
            </p:extLst>
          </p:nvPr>
        </p:nvGraphicFramePr>
        <p:xfrm>
          <a:off x="9281720" y="3138183"/>
          <a:ext cx="1083028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1514">
                  <a:extLst>
                    <a:ext uri="{9D8B030D-6E8A-4147-A177-3AD203B41FA5}">
                      <a16:colId xmlns:a16="http://schemas.microsoft.com/office/drawing/2014/main" val="2512372165"/>
                    </a:ext>
                  </a:extLst>
                </a:gridCol>
                <a:gridCol w="541514">
                  <a:extLst>
                    <a:ext uri="{9D8B030D-6E8A-4147-A177-3AD203B41FA5}">
                      <a16:colId xmlns:a16="http://schemas.microsoft.com/office/drawing/2014/main" val="2740161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0250036"/>
                  </a:ext>
                </a:extLst>
              </a:tr>
            </a:tbl>
          </a:graphicData>
        </a:graphic>
      </p:graphicFrame>
      <p:graphicFrame>
        <p:nvGraphicFramePr>
          <p:cNvPr id="33" name="Table 32">
            <a:extLst>
              <a:ext uri="{FF2B5EF4-FFF2-40B4-BE49-F238E27FC236}">
                <a16:creationId xmlns:a16="http://schemas.microsoft.com/office/drawing/2014/main" id="{BAC5A5CE-F72F-4510-AA5A-96AA83A10A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3527262"/>
              </p:ext>
            </p:extLst>
          </p:nvPr>
        </p:nvGraphicFramePr>
        <p:xfrm>
          <a:off x="918055" y="4204983"/>
          <a:ext cx="869400" cy="3670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4700">
                  <a:extLst>
                    <a:ext uri="{9D8B030D-6E8A-4147-A177-3AD203B41FA5}">
                      <a16:colId xmlns:a16="http://schemas.microsoft.com/office/drawing/2014/main" val="2512372165"/>
                    </a:ext>
                  </a:extLst>
                </a:gridCol>
                <a:gridCol w="434700">
                  <a:extLst>
                    <a:ext uri="{9D8B030D-6E8A-4147-A177-3AD203B41FA5}">
                      <a16:colId xmlns:a16="http://schemas.microsoft.com/office/drawing/2014/main" val="274016159"/>
                    </a:ext>
                  </a:extLst>
                </a:gridCol>
              </a:tblGrid>
              <a:tr h="367017">
                <a:tc>
                  <a:txBody>
                    <a:bodyPr/>
                    <a:lstStyle/>
                    <a:p>
                      <a:pPr algn="ctr"/>
                      <a:r>
                        <a:rPr lang="en-GB" sz="1900" dirty="0"/>
                        <a:t>A</a:t>
                      </a:r>
                    </a:p>
                  </a:txBody>
                  <a:tcPr marL="73403" marR="73403" marT="36702" marB="36702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900" dirty="0"/>
                        <a:t>B</a:t>
                      </a:r>
                    </a:p>
                  </a:txBody>
                  <a:tcPr marL="73403" marR="73403" marT="36702" marB="36702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0250036"/>
                  </a:ext>
                </a:extLst>
              </a:tr>
            </a:tbl>
          </a:graphicData>
        </a:graphic>
      </p:graphicFrame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16E075D2-C33D-4DBD-8687-05C461C75A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5724162"/>
              </p:ext>
            </p:extLst>
          </p:nvPr>
        </p:nvGraphicFramePr>
        <p:xfrm>
          <a:off x="2652547" y="4204983"/>
          <a:ext cx="869400" cy="3670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4700">
                  <a:extLst>
                    <a:ext uri="{9D8B030D-6E8A-4147-A177-3AD203B41FA5}">
                      <a16:colId xmlns:a16="http://schemas.microsoft.com/office/drawing/2014/main" val="2512372165"/>
                    </a:ext>
                  </a:extLst>
                </a:gridCol>
                <a:gridCol w="434700">
                  <a:extLst>
                    <a:ext uri="{9D8B030D-6E8A-4147-A177-3AD203B41FA5}">
                      <a16:colId xmlns:a16="http://schemas.microsoft.com/office/drawing/2014/main" val="274016159"/>
                    </a:ext>
                  </a:extLst>
                </a:gridCol>
              </a:tblGrid>
              <a:tr h="367017">
                <a:tc>
                  <a:txBody>
                    <a:bodyPr/>
                    <a:lstStyle/>
                    <a:p>
                      <a:pPr algn="ctr"/>
                      <a:r>
                        <a:rPr lang="en-GB" sz="1900" dirty="0"/>
                        <a:t>A</a:t>
                      </a:r>
                    </a:p>
                  </a:txBody>
                  <a:tcPr marL="73403" marR="73403" marT="36702" marB="36702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900" dirty="0"/>
                        <a:t>C</a:t>
                      </a:r>
                    </a:p>
                  </a:txBody>
                  <a:tcPr marL="73403" marR="73403" marT="36702" marB="36702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0250036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D4CB7DA7-E7D5-4AD4-91B6-4A583A28F6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4635596"/>
              </p:ext>
            </p:extLst>
          </p:nvPr>
        </p:nvGraphicFramePr>
        <p:xfrm>
          <a:off x="4822363" y="4204983"/>
          <a:ext cx="869400" cy="3670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4700">
                  <a:extLst>
                    <a:ext uri="{9D8B030D-6E8A-4147-A177-3AD203B41FA5}">
                      <a16:colId xmlns:a16="http://schemas.microsoft.com/office/drawing/2014/main" val="2512372165"/>
                    </a:ext>
                  </a:extLst>
                </a:gridCol>
                <a:gridCol w="434700">
                  <a:extLst>
                    <a:ext uri="{9D8B030D-6E8A-4147-A177-3AD203B41FA5}">
                      <a16:colId xmlns:a16="http://schemas.microsoft.com/office/drawing/2014/main" val="274016159"/>
                    </a:ext>
                  </a:extLst>
                </a:gridCol>
              </a:tblGrid>
              <a:tr h="367017">
                <a:tc>
                  <a:txBody>
                    <a:bodyPr/>
                    <a:lstStyle/>
                    <a:p>
                      <a:pPr algn="ctr"/>
                      <a:r>
                        <a:rPr lang="en-GB" sz="1900" dirty="0"/>
                        <a:t>B</a:t>
                      </a:r>
                    </a:p>
                  </a:txBody>
                  <a:tcPr marL="73403" marR="73403" marT="36702" marB="36702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900" dirty="0"/>
                        <a:t>A</a:t>
                      </a:r>
                    </a:p>
                  </a:txBody>
                  <a:tcPr marL="73403" marR="73403" marT="36702" marB="36702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0250036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6CC30F70-48EA-478B-8A4D-78988CF46D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7179618"/>
              </p:ext>
            </p:extLst>
          </p:nvPr>
        </p:nvGraphicFramePr>
        <p:xfrm>
          <a:off x="6556855" y="4204983"/>
          <a:ext cx="869400" cy="3670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4700">
                  <a:extLst>
                    <a:ext uri="{9D8B030D-6E8A-4147-A177-3AD203B41FA5}">
                      <a16:colId xmlns:a16="http://schemas.microsoft.com/office/drawing/2014/main" val="2512372165"/>
                    </a:ext>
                  </a:extLst>
                </a:gridCol>
                <a:gridCol w="434700">
                  <a:extLst>
                    <a:ext uri="{9D8B030D-6E8A-4147-A177-3AD203B41FA5}">
                      <a16:colId xmlns:a16="http://schemas.microsoft.com/office/drawing/2014/main" val="274016159"/>
                    </a:ext>
                  </a:extLst>
                </a:gridCol>
              </a:tblGrid>
              <a:tr h="367017">
                <a:tc>
                  <a:txBody>
                    <a:bodyPr/>
                    <a:lstStyle/>
                    <a:p>
                      <a:pPr algn="ctr"/>
                      <a:r>
                        <a:rPr lang="en-GB" sz="1900" dirty="0"/>
                        <a:t>B</a:t>
                      </a:r>
                    </a:p>
                  </a:txBody>
                  <a:tcPr marL="73403" marR="73403" marT="36702" marB="36702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900" dirty="0"/>
                        <a:t>C</a:t>
                      </a:r>
                    </a:p>
                  </a:txBody>
                  <a:tcPr marL="73403" marR="73403" marT="36702" marB="36702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0250036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C7D24A7F-A476-47C7-AB3C-2D71F22423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9497115"/>
              </p:ext>
            </p:extLst>
          </p:nvPr>
        </p:nvGraphicFramePr>
        <p:xfrm>
          <a:off x="8519720" y="4204983"/>
          <a:ext cx="869400" cy="3670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4700">
                  <a:extLst>
                    <a:ext uri="{9D8B030D-6E8A-4147-A177-3AD203B41FA5}">
                      <a16:colId xmlns:a16="http://schemas.microsoft.com/office/drawing/2014/main" val="2512372165"/>
                    </a:ext>
                  </a:extLst>
                </a:gridCol>
                <a:gridCol w="434700">
                  <a:extLst>
                    <a:ext uri="{9D8B030D-6E8A-4147-A177-3AD203B41FA5}">
                      <a16:colId xmlns:a16="http://schemas.microsoft.com/office/drawing/2014/main" val="274016159"/>
                    </a:ext>
                  </a:extLst>
                </a:gridCol>
              </a:tblGrid>
              <a:tr h="367017">
                <a:tc>
                  <a:txBody>
                    <a:bodyPr/>
                    <a:lstStyle/>
                    <a:p>
                      <a:pPr algn="ctr"/>
                      <a:r>
                        <a:rPr lang="en-GB" sz="1900" dirty="0"/>
                        <a:t>C</a:t>
                      </a:r>
                    </a:p>
                  </a:txBody>
                  <a:tcPr marL="73403" marR="73403" marT="36702" marB="36702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900" dirty="0"/>
                        <a:t>A</a:t>
                      </a:r>
                    </a:p>
                  </a:txBody>
                  <a:tcPr marL="73403" marR="73403" marT="36702" marB="36702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0250036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E893A1D0-DCC9-41B4-A443-76F21B41DA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3140186"/>
              </p:ext>
            </p:extLst>
          </p:nvPr>
        </p:nvGraphicFramePr>
        <p:xfrm>
          <a:off x="10254212" y="4204983"/>
          <a:ext cx="869400" cy="3670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4700">
                  <a:extLst>
                    <a:ext uri="{9D8B030D-6E8A-4147-A177-3AD203B41FA5}">
                      <a16:colId xmlns:a16="http://schemas.microsoft.com/office/drawing/2014/main" val="2512372165"/>
                    </a:ext>
                  </a:extLst>
                </a:gridCol>
                <a:gridCol w="434700">
                  <a:extLst>
                    <a:ext uri="{9D8B030D-6E8A-4147-A177-3AD203B41FA5}">
                      <a16:colId xmlns:a16="http://schemas.microsoft.com/office/drawing/2014/main" val="274016159"/>
                    </a:ext>
                  </a:extLst>
                </a:gridCol>
              </a:tblGrid>
              <a:tr h="367017">
                <a:tc>
                  <a:txBody>
                    <a:bodyPr/>
                    <a:lstStyle/>
                    <a:p>
                      <a:pPr algn="ctr"/>
                      <a:r>
                        <a:rPr lang="en-GB" sz="1900" dirty="0"/>
                        <a:t>C</a:t>
                      </a:r>
                    </a:p>
                  </a:txBody>
                  <a:tcPr marL="73403" marR="73403" marT="36702" marB="36702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900" dirty="0"/>
                        <a:t>B</a:t>
                      </a:r>
                    </a:p>
                  </a:txBody>
                  <a:tcPr marL="73403" marR="73403" marT="36702" marB="36702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0250036"/>
                  </a:ext>
                </a:extLst>
              </a:tr>
            </a:tbl>
          </a:graphicData>
        </a:graphic>
      </p:graphicFrame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F68C43D-42DF-4321-8564-4F31D5E95E9A}"/>
              </a:ext>
            </a:extLst>
          </p:cNvPr>
          <p:cNvCxnSpPr>
            <a:cxnSpLocks/>
            <a:stCxn id="3" idx="2"/>
            <a:endCxn id="33" idx="0"/>
          </p:cNvCxnSpPr>
          <p:nvPr/>
        </p:nvCxnSpPr>
        <p:spPr>
          <a:xfrm flipH="1">
            <a:off x="1352755" y="3595383"/>
            <a:ext cx="868814" cy="60960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1EBE37E-7643-435E-976C-0FF4685BB6B4}"/>
              </a:ext>
            </a:extLst>
          </p:cNvPr>
          <p:cNvCxnSpPr>
            <a:cxnSpLocks/>
            <a:stCxn id="3" idx="2"/>
            <a:endCxn id="34" idx="0"/>
          </p:cNvCxnSpPr>
          <p:nvPr/>
        </p:nvCxnSpPr>
        <p:spPr>
          <a:xfrm>
            <a:off x="2221569" y="3595383"/>
            <a:ext cx="865678" cy="60960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5C7CB72-383B-413D-8058-C588BD774802}"/>
              </a:ext>
            </a:extLst>
          </p:cNvPr>
          <p:cNvCxnSpPr>
            <a:cxnSpLocks/>
            <a:stCxn id="31" idx="2"/>
            <a:endCxn id="10" idx="0"/>
          </p:cNvCxnSpPr>
          <p:nvPr/>
        </p:nvCxnSpPr>
        <p:spPr>
          <a:xfrm flipH="1">
            <a:off x="5257063" y="3595383"/>
            <a:ext cx="774506" cy="60960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BD5C8BC-4FAB-44E4-8622-08205CB1B16D}"/>
              </a:ext>
            </a:extLst>
          </p:cNvPr>
          <p:cNvCxnSpPr>
            <a:cxnSpLocks/>
            <a:stCxn id="31" idx="2"/>
            <a:endCxn id="11" idx="0"/>
          </p:cNvCxnSpPr>
          <p:nvPr/>
        </p:nvCxnSpPr>
        <p:spPr>
          <a:xfrm>
            <a:off x="6031569" y="3595383"/>
            <a:ext cx="959986" cy="60960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3AD6618-6A9C-4305-9195-ABF4FED07D96}"/>
              </a:ext>
            </a:extLst>
          </p:cNvPr>
          <p:cNvCxnSpPr>
            <a:cxnSpLocks/>
            <a:stCxn id="32" idx="2"/>
            <a:endCxn id="12" idx="0"/>
          </p:cNvCxnSpPr>
          <p:nvPr/>
        </p:nvCxnSpPr>
        <p:spPr>
          <a:xfrm flipH="1">
            <a:off x="8954420" y="3595383"/>
            <a:ext cx="868814" cy="60960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A8C1B352-7310-40E2-A079-B83C0764E129}"/>
              </a:ext>
            </a:extLst>
          </p:cNvPr>
          <p:cNvCxnSpPr>
            <a:cxnSpLocks/>
            <a:stCxn id="32" idx="2"/>
            <a:endCxn id="13" idx="0"/>
          </p:cNvCxnSpPr>
          <p:nvPr/>
        </p:nvCxnSpPr>
        <p:spPr>
          <a:xfrm>
            <a:off x="9823234" y="3595383"/>
            <a:ext cx="865678" cy="60960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4622DC1E-B952-44B1-B98F-293A4752042A}"/>
              </a:ext>
            </a:extLst>
          </p:cNvPr>
          <p:cNvSpPr txBox="1"/>
          <p:nvPr/>
        </p:nvSpPr>
        <p:spPr>
          <a:xfrm>
            <a:off x="836612" y="1385840"/>
            <a:ext cx="690881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Order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</a:rPr>
              <a:t>A</a:t>
            </a:r>
            <a:r>
              <a:rPr lang="en-GB" sz="2800" dirty="0"/>
              <a:t>,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</a:rPr>
              <a:t>B</a:t>
            </a:r>
            <a:r>
              <a:rPr lang="en-GB" sz="2800" dirty="0"/>
              <a:t> and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</a:rPr>
              <a:t>C</a:t>
            </a:r>
            <a:r>
              <a:rPr lang="en-GB" sz="2800" dirty="0"/>
              <a:t> in all possible ways int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</a:rPr>
              <a:t>k slots</a:t>
            </a:r>
          </a:p>
          <a:p>
            <a:r>
              <a:rPr lang="en-GB" sz="2800" b="1" dirty="0">
                <a:solidFill>
                  <a:schemeClr val="tx2">
                    <a:lumMod val="75000"/>
                  </a:schemeClr>
                </a:solidFill>
              </a:rPr>
              <a:t>Pick</a:t>
            </a:r>
            <a:r>
              <a:rPr lang="en-GB" sz="2800" dirty="0"/>
              <a:t> each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</a:rPr>
              <a:t>item</a:t>
            </a:r>
            <a:r>
              <a:rPr lang="en-GB" sz="2800" dirty="0"/>
              <a:t> only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</a:rPr>
              <a:t>once</a:t>
            </a:r>
          </a:p>
        </p:txBody>
      </p:sp>
    </p:spTree>
    <p:extLst>
      <p:ext uri="{BB962C8B-B14F-4D97-AF65-F5344CB8AC3E}">
        <p14:creationId xmlns:p14="http://schemas.microsoft.com/office/powerpoint/2010/main" val="25498035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GB" dirty="0"/>
              <a:t>Generates all possible </a:t>
            </a:r>
            <a:r>
              <a:rPr lang="en-GB" b="1" dirty="0">
                <a:solidFill>
                  <a:schemeClr val="tx2">
                    <a:lumMod val="75000"/>
                  </a:schemeClr>
                </a:solidFill>
              </a:rPr>
              <a:t>variations of k</a:t>
            </a:r>
            <a:r>
              <a:rPr lang="en-GB" dirty="0"/>
              <a:t> from a set of elements</a:t>
            </a:r>
          </a:p>
          <a:p>
            <a:r>
              <a:rPr lang="en-GB" sz="3200" dirty="0"/>
              <a:t>You can </a:t>
            </a:r>
            <a:r>
              <a:rPr lang="en-GB" sz="3200" b="1" dirty="0">
                <a:solidFill>
                  <a:schemeClr val="tx2">
                    <a:lumMod val="75000"/>
                  </a:schemeClr>
                </a:solidFill>
              </a:rPr>
              <a:t>pick </a:t>
            </a:r>
            <a:r>
              <a:rPr lang="en-GB" sz="3200" dirty="0"/>
              <a:t>an </a:t>
            </a:r>
            <a:r>
              <a:rPr lang="en-GB" sz="3200" b="1" dirty="0">
                <a:solidFill>
                  <a:schemeClr val="tx2">
                    <a:lumMod val="75000"/>
                  </a:schemeClr>
                </a:solidFill>
              </a:rPr>
              <a:t>item once</a:t>
            </a:r>
            <a:endParaRPr lang="en-GB" sz="2800" b="1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Generate Variations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C46B9F1E-996E-45F6-96C3-CF540D3E10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79812" y="3084650"/>
            <a:ext cx="2743200" cy="230832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buClr>
                <a:srgbClr val="F2B254"/>
              </a:buClr>
              <a:buSzPct val="100000"/>
            </a:pPr>
            <a:r>
              <a:rPr lang="en-US" b="1" spc="-2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 B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spc="-2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 C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spc="-2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 A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spc="-2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 C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spc="-2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 A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spc="-2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 B</a:t>
            </a:r>
          </a:p>
        </p:txBody>
      </p:sp>
      <p:sp>
        <p:nvSpPr>
          <p:cNvPr id="46" name="Text Placeholder 5">
            <a:extLst>
              <a:ext uri="{FF2B5EF4-FFF2-40B4-BE49-F238E27FC236}">
                <a16:creationId xmlns:a16="http://schemas.microsoft.com/office/drawing/2014/main" id="{C046CE18-58F5-489F-93F6-F7A02183CE82}"/>
              </a:ext>
            </a:extLst>
          </p:cNvPr>
          <p:cNvSpPr txBox="1">
            <a:spLocks/>
          </p:cNvSpPr>
          <p:nvPr/>
        </p:nvSpPr>
        <p:spPr>
          <a:xfrm>
            <a:off x="1346214" y="3236151"/>
            <a:ext cx="1219200" cy="95677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pt-BR" dirty="0"/>
              <a:t>A B C</a:t>
            </a:r>
          </a:p>
          <a:p>
            <a:r>
              <a:rPr lang="pt-BR" dirty="0"/>
              <a:t>2</a:t>
            </a:r>
          </a:p>
        </p:txBody>
      </p:sp>
      <p:sp>
        <p:nvSpPr>
          <p:cNvPr id="47" name="Arrow: Right 46">
            <a:extLst>
              <a:ext uri="{FF2B5EF4-FFF2-40B4-BE49-F238E27FC236}">
                <a16:creationId xmlns:a16="http://schemas.microsoft.com/office/drawing/2014/main" id="{6ED22964-D8D4-45EB-8A94-CE9ADD0C9FFC}"/>
              </a:ext>
            </a:extLst>
          </p:cNvPr>
          <p:cNvSpPr/>
          <p:nvPr/>
        </p:nvSpPr>
        <p:spPr>
          <a:xfrm>
            <a:off x="2883368" y="3288419"/>
            <a:ext cx="378490" cy="4829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09AA3F2-7B06-45DB-80AF-D699874F83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7412" y="3352800"/>
            <a:ext cx="3706902" cy="71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16175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7"/>
          <p:cNvSpPr txBox="1">
            <a:spLocks/>
          </p:cNvSpPr>
          <p:nvPr/>
        </p:nvSpPr>
        <p:spPr>
          <a:xfrm>
            <a:off x="531812" y="1143000"/>
            <a:ext cx="11125200" cy="524334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36000" rIns="108000" bIns="36000" rtlCol="0">
            <a:sp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noProof="1"/>
              <a:t>public static void Gen(int index)</a:t>
            </a:r>
          </a:p>
          <a:p>
            <a:r>
              <a:rPr lang="en-US" noProof="1"/>
              <a:t>{</a:t>
            </a:r>
          </a:p>
          <a:p>
            <a:r>
              <a:rPr lang="en-US" noProof="1"/>
              <a:t>  if (index &gt;= k)</a:t>
            </a:r>
          </a:p>
          <a:p>
            <a:r>
              <a:rPr lang="en-US" noProof="1"/>
              <a:t>    Console.WriteLine(string.Join(" ", vari));</a:t>
            </a:r>
          </a:p>
          <a:p>
            <a:r>
              <a:rPr lang="en-US" noProof="1"/>
              <a:t>  else</a:t>
            </a:r>
          </a:p>
          <a:p>
            <a:r>
              <a:rPr lang="en-US" noProof="1"/>
              <a:t>    for (int i = 0; i &lt; elements.Length; i++)</a:t>
            </a:r>
          </a:p>
          <a:p>
            <a:r>
              <a:rPr lang="en-US" noProof="1"/>
              <a:t>      if (!used[i])</a:t>
            </a:r>
          </a:p>
          <a:p>
            <a:r>
              <a:rPr lang="en-US" noProof="1"/>
              <a:t>      {</a:t>
            </a:r>
          </a:p>
          <a:p>
            <a:r>
              <a:rPr lang="en-US" noProof="1"/>
              <a:t>        used[i] = true;</a:t>
            </a:r>
          </a:p>
          <a:p>
            <a:r>
              <a:rPr lang="en-US" noProof="1"/>
              <a:t>        vari[index] = elements[i];</a:t>
            </a:r>
          </a:p>
          <a:p>
            <a:r>
              <a:rPr lang="en-US" noProof="1"/>
              <a:t>        Gen(index + 1);</a:t>
            </a:r>
          </a:p>
          <a:p>
            <a:r>
              <a:rPr lang="en-US" noProof="1"/>
              <a:t>        used[i] = false;</a:t>
            </a:r>
          </a:p>
          <a:p>
            <a:r>
              <a:rPr lang="en-US" noProof="1"/>
              <a:t>      }</a:t>
            </a:r>
          </a:p>
          <a:p>
            <a:r>
              <a:rPr lang="en-US" noProof="1"/>
              <a:t>}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Generating Variations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188815" y="40341"/>
            <a:ext cx="9577597" cy="1110780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Autofit/>
          </a:bodyPr>
          <a:lstStyle>
            <a:lvl1pPr algn="l" defTabSz="1218987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4000" b="1" kern="1200">
                <a:solidFill>
                  <a:srgbClr val="F3BE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18" name="Text Placeholder 7"/>
          <p:cNvSpPr txBox="1">
            <a:spLocks/>
          </p:cNvSpPr>
          <p:nvPr/>
        </p:nvSpPr>
        <p:spPr>
          <a:xfrm>
            <a:off x="6551612" y="4694500"/>
            <a:ext cx="5105400" cy="169543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80000" tIns="108000" rIns="180000" bIns="108000" rtlCol="0">
            <a:spAutoFit/>
          </a:bodyPr>
          <a:lstStyle>
            <a:lvl1pPr marL="0" indent="0" algn="l" defTabSz="1218987" rtl="0" eaLnBrk="1" latinLnBrk="0" hangingPunct="1">
              <a:lnSpc>
                <a:spcPct val="105000"/>
              </a:lnSpc>
              <a:spcBef>
                <a:spcPts val="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sz="2000" b="0" kern="1200" smtClean="0">
                <a:solidFill>
                  <a:srgbClr val="8CF4F2"/>
                </a:solidFill>
                <a:latin typeface="Consolas" pitchFamily="49" charset="0"/>
                <a:ea typeface="+mn-ea"/>
                <a:cs typeface="Consolas" pitchFamily="49" charset="0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elements = new int[n];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vari = new int[k]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used = new bool[n];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Permute(0);</a:t>
            </a:r>
          </a:p>
        </p:txBody>
      </p:sp>
    </p:spTree>
    <p:extLst>
      <p:ext uri="{BB962C8B-B14F-4D97-AF65-F5344CB8AC3E}">
        <p14:creationId xmlns:p14="http://schemas.microsoft.com/office/powerpoint/2010/main" val="215492958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338C81-B7B6-4021-8179-92A5FA8C1C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53</a:t>
            </a:fld>
            <a:endParaRPr lang="en-US" dirty="0"/>
          </a:p>
        </p:txBody>
      </p:sp>
      <p:sp>
        <p:nvSpPr>
          <p:cNvPr id="30" name="Title 29">
            <a:extLst>
              <a:ext uri="{FF2B5EF4-FFF2-40B4-BE49-F238E27FC236}">
                <a16:creationId xmlns:a16="http://schemas.microsoft.com/office/drawing/2014/main" id="{41BCBF9F-D7C5-46A9-B584-D2E2787A7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Variations Count</a:t>
            </a:r>
            <a:endParaRPr lang="bg-BG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73B82EE-D7EE-4A30-9CDE-79A054631F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9427111"/>
              </p:ext>
            </p:extLst>
          </p:nvPr>
        </p:nvGraphicFramePr>
        <p:xfrm>
          <a:off x="4747156" y="2743200"/>
          <a:ext cx="1880656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0164">
                  <a:extLst>
                    <a:ext uri="{9D8B030D-6E8A-4147-A177-3AD203B41FA5}">
                      <a16:colId xmlns:a16="http://schemas.microsoft.com/office/drawing/2014/main" val="2512372165"/>
                    </a:ext>
                  </a:extLst>
                </a:gridCol>
                <a:gridCol w="470164">
                  <a:extLst>
                    <a:ext uri="{9D8B030D-6E8A-4147-A177-3AD203B41FA5}">
                      <a16:colId xmlns:a16="http://schemas.microsoft.com/office/drawing/2014/main" val="274016159"/>
                    </a:ext>
                  </a:extLst>
                </a:gridCol>
                <a:gridCol w="470164">
                  <a:extLst>
                    <a:ext uri="{9D8B030D-6E8A-4147-A177-3AD203B41FA5}">
                      <a16:colId xmlns:a16="http://schemas.microsoft.com/office/drawing/2014/main" val="9736340"/>
                    </a:ext>
                  </a:extLst>
                </a:gridCol>
                <a:gridCol w="470164">
                  <a:extLst>
                    <a:ext uri="{9D8B030D-6E8A-4147-A177-3AD203B41FA5}">
                      <a16:colId xmlns:a16="http://schemas.microsoft.com/office/drawing/2014/main" val="1396527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0250036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9EC3FF70-C273-4FBF-BF86-05AB78EDE5FE}"/>
              </a:ext>
            </a:extLst>
          </p:cNvPr>
          <p:cNvSpPr txBox="1"/>
          <p:nvPr/>
        </p:nvSpPr>
        <p:spPr>
          <a:xfrm>
            <a:off x="836612" y="1385840"/>
            <a:ext cx="725717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>
                <a:solidFill>
                  <a:schemeClr val="tx2">
                    <a:lumMod val="75000"/>
                  </a:schemeClr>
                </a:solidFill>
              </a:rPr>
              <a:t>Order</a:t>
            </a:r>
            <a:r>
              <a:rPr lang="en-GB" sz="2800" dirty="0"/>
              <a:t>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</a:rPr>
              <a:t>two</a:t>
            </a:r>
            <a:r>
              <a:rPr lang="en-GB" sz="2800" dirty="0"/>
              <a:t> from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</a:rPr>
              <a:t>A</a:t>
            </a:r>
            <a:r>
              <a:rPr lang="en-GB" sz="2800" dirty="0"/>
              <a:t>,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</a:rPr>
              <a:t>B</a:t>
            </a:r>
            <a:r>
              <a:rPr lang="en-GB" sz="2800" dirty="0"/>
              <a:t>,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</a:rPr>
              <a:t>C</a:t>
            </a:r>
            <a:r>
              <a:rPr lang="en-GB" sz="2800" dirty="0"/>
              <a:t> and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</a:rPr>
              <a:t>D</a:t>
            </a:r>
            <a:r>
              <a:rPr lang="en-GB" sz="2800" dirty="0"/>
              <a:t> in all possible ways</a:t>
            </a:r>
          </a:p>
          <a:p>
            <a:r>
              <a:rPr lang="en-GB" sz="2800" dirty="0"/>
              <a:t>How many ways are there?</a:t>
            </a:r>
          </a:p>
        </p:txBody>
      </p:sp>
      <p:sp>
        <p:nvSpPr>
          <p:cNvPr id="39" name="AutoShape 7">
            <a:extLst>
              <a:ext uri="{FF2B5EF4-FFF2-40B4-BE49-F238E27FC236}">
                <a16:creationId xmlns:a16="http://schemas.microsoft.com/office/drawing/2014/main" id="{600E06F8-FAD7-414E-AE26-871DBC4AE6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42212" y="4648200"/>
            <a:ext cx="2830997" cy="427226"/>
          </a:xfrm>
          <a:prstGeom prst="wedgeRoundRectCallout">
            <a:avLst>
              <a:gd name="adj1" fmla="val -57014"/>
              <a:gd name="adj2" fmla="val -46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12 different ways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94CEA89-164A-420F-97D8-46E5C82CD39F}"/>
                  </a:ext>
                </a:extLst>
              </p:cNvPr>
              <p:cNvSpPr/>
              <p:nvPr/>
            </p:nvSpPr>
            <p:spPr>
              <a:xfrm>
                <a:off x="4570412" y="4343400"/>
                <a:ext cx="3448876" cy="12006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bg-BG" sz="4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bg-BG" sz="4400" i="1">
                            <a:latin typeface="Cambria Math"/>
                          </a:rPr>
                          <m:t>!</m:t>
                        </m:r>
                      </m:num>
                      <m:den>
                        <m:r>
                          <a:rPr lang="en-GB" sz="4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sz="4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GB" sz="4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GB" sz="4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GB" sz="4400" b="0" i="1" smtClean="0">
                            <a:latin typeface="Cambria Math" panose="02040503050406030204" pitchFamily="18" charset="0"/>
                          </a:rPr>
                          <m:t>)!</m:t>
                        </m:r>
                      </m:den>
                    </m:f>
                  </m:oMath>
                </a14:m>
                <a:r>
                  <a:rPr lang="en-GB" sz="4400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g-BG" sz="4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400" b="0" i="1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bg-BG" sz="4400" i="1">
                            <a:latin typeface="Cambria Math"/>
                          </a:rPr>
                          <m:t>!</m:t>
                        </m:r>
                      </m:num>
                      <m:den>
                        <m:r>
                          <a:rPr lang="en-GB" sz="4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bg-BG" sz="4400" i="1">
                            <a:latin typeface="Cambria Math"/>
                          </a:rPr>
                          <m:t>!</m:t>
                        </m:r>
                      </m:den>
                    </m:f>
                  </m:oMath>
                </a14:m>
                <a:endParaRPr lang="bg-BG" sz="4400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94CEA89-164A-420F-97D8-46E5C82CD3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0412" y="4343400"/>
                <a:ext cx="3448876" cy="1200629"/>
              </a:xfrm>
              <a:prstGeom prst="rect">
                <a:avLst/>
              </a:prstGeom>
              <a:blipFill>
                <a:blip r:embed="rId2"/>
                <a:stretch>
                  <a:fillRect b="-102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DA608370-F775-4A20-9703-2CC29A781B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0045195"/>
              </p:ext>
            </p:extLst>
          </p:nvPr>
        </p:nvGraphicFramePr>
        <p:xfrm>
          <a:off x="5163784" y="3603653"/>
          <a:ext cx="1083028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1514">
                  <a:extLst>
                    <a:ext uri="{9D8B030D-6E8A-4147-A177-3AD203B41FA5}">
                      <a16:colId xmlns:a16="http://schemas.microsoft.com/office/drawing/2014/main" val="2512372165"/>
                    </a:ext>
                  </a:extLst>
                </a:gridCol>
                <a:gridCol w="541514">
                  <a:extLst>
                    <a:ext uri="{9D8B030D-6E8A-4147-A177-3AD203B41FA5}">
                      <a16:colId xmlns:a16="http://schemas.microsoft.com/office/drawing/2014/main" val="2740161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0250036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885E62DA-370A-4A6B-A9D6-7E59410DBEE1}"/>
              </a:ext>
            </a:extLst>
          </p:cNvPr>
          <p:cNvSpPr txBox="1"/>
          <p:nvPr/>
        </p:nvSpPr>
        <p:spPr>
          <a:xfrm>
            <a:off x="5252369" y="3570643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BA1808-111E-42F0-92D1-B2A5EF991C43}"/>
              </a:ext>
            </a:extLst>
          </p:cNvPr>
          <p:cNvSpPr txBox="1"/>
          <p:nvPr/>
        </p:nvSpPr>
        <p:spPr>
          <a:xfrm>
            <a:off x="5784315" y="3570643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3</a:t>
            </a:r>
          </a:p>
        </p:txBody>
      </p:sp>
      <p:sp>
        <p:nvSpPr>
          <p:cNvPr id="12" name="AutoShape 7">
            <a:extLst>
              <a:ext uri="{FF2B5EF4-FFF2-40B4-BE49-F238E27FC236}">
                <a16:creationId xmlns:a16="http://schemas.microsoft.com/office/drawing/2014/main" id="{79799469-6A39-4DF1-850A-B04CD422D6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40692" y="3661184"/>
            <a:ext cx="1600200" cy="427226"/>
          </a:xfrm>
          <a:prstGeom prst="wedgeRoundRectCallout">
            <a:avLst>
              <a:gd name="adj1" fmla="val -60631"/>
              <a:gd name="adj2" fmla="val -316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Multiply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38705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11" grpId="0"/>
      <p:bldP spid="5" grpId="0"/>
      <p:bldP spid="10" grpId="0"/>
      <p:bldP spid="12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338C81-B7B6-4021-8179-92A5FA8C1C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54</a:t>
            </a:fld>
            <a:endParaRPr lang="en-US" dirty="0"/>
          </a:p>
        </p:txBody>
      </p:sp>
      <p:sp>
        <p:nvSpPr>
          <p:cNvPr id="30" name="Title 29">
            <a:extLst>
              <a:ext uri="{FF2B5EF4-FFF2-40B4-BE49-F238E27FC236}">
                <a16:creationId xmlns:a16="http://schemas.microsoft.com/office/drawing/2014/main" id="{41BCBF9F-D7C5-46A9-B584-D2E2787A7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Variations with Repetitions</a:t>
            </a:r>
            <a:endParaRPr lang="bg-BG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45E2ABE-20ED-47C8-B6D3-8662F2C558D1}"/>
              </a:ext>
            </a:extLst>
          </p:cNvPr>
          <p:cNvSpPr txBox="1"/>
          <p:nvPr/>
        </p:nvSpPr>
        <p:spPr>
          <a:xfrm>
            <a:off x="836612" y="1385840"/>
            <a:ext cx="709444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Order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</a:rPr>
              <a:t>A</a:t>
            </a:r>
            <a:r>
              <a:rPr lang="en-GB" sz="2800" dirty="0"/>
              <a:t>,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</a:rPr>
              <a:t>B</a:t>
            </a:r>
            <a:r>
              <a:rPr lang="en-GB" sz="2800" dirty="0"/>
              <a:t> and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</a:rPr>
              <a:t>C</a:t>
            </a:r>
            <a:r>
              <a:rPr lang="en-GB" sz="2800" dirty="0"/>
              <a:t> in all possible ways into k slots</a:t>
            </a:r>
          </a:p>
          <a:p>
            <a:r>
              <a:rPr lang="en-GB" sz="2800" dirty="0"/>
              <a:t>You can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</a:rPr>
              <a:t>pick</a:t>
            </a:r>
            <a:r>
              <a:rPr lang="en-GB" sz="2800" dirty="0"/>
              <a:t> an item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</a:rPr>
              <a:t>multiple</a:t>
            </a:r>
            <a:r>
              <a:rPr lang="en-GB" sz="2800" dirty="0"/>
              <a:t>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</a:rPr>
              <a:t>times</a:t>
            </a:r>
          </a:p>
        </p:txBody>
      </p: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0A7B40FC-2BB9-4A63-9D14-7899A7D028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6805588"/>
              </p:ext>
            </p:extLst>
          </p:nvPr>
        </p:nvGraphicFramePr>
        <p:xfrm>
          <a:off x="1674812" y="3200400"/>
          <a:ext cx="1083028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1514">
                  <a:extLst>
                    <a:ext uri="{9D8B030D-6E8A-4147-A177-3AD203B41FA5}">
                      <a16:colId xmlns:a16="http://schemas.microsoft.com/office/drawing/2014/main" val="2512372165"/>
                    </a:ext>
                  </a:extLst>
                </a:gridCol>
                <a:gridCol w="541514">
                  <a:extLst>
                    <a:ext uri="{9D8B030D-6E8A-4147-A177-3AD203B41FA5}">
                      <a16:colId xmlns:a16="http://schemas.microsoft.com/office/drawing/2014/main" val="2740161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0250036"/>
                  </a:ext>
                </a:extLst>
              </a:tr>
            </a:tbl>
          </a:graphicData>
        </a:graphic>
      </p:graphicFrame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57EEF647-93C0-47E1-B526-29306FB070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4886151"/>
              </p:ext>
            </p:extLst>
          </p:nvPr>
        </p:nvGraphicFramePr>
        <p:xfrm>
          <a:off x="5484812" y="3200400"/>
          <a:ext cx="1083028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1514">
                  <a:extLst>
                    <a:ext uri="{9D8B030D-6E8A-4147-A177-3AD203B41FA5}">
                      <a16:colId xmlns:a16="http://schemas.microsoft.com/office/drawing/2014/main" val="2512372165"/>
                    </a:ext>
                  </a:extLst>
                </a:gridCol>
                <a:gridCol w="541514">
                  <a:extLst>
                    <a:ext uri="{9D8B030D-6E8A-4147-A177-3AD203B41FA5}">
                      <a16:colId xmlns:a16="http://schemas.microsoft.com/office/drawing/2014/main" val="2740161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0250036"/>
                  </a:ext>
                </a:extLst>
              </a:tr>
            </a:tbl>
          </a:graphicData>
        </a:graphic>
      </p:graphicFrame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E1B1E81D-8A7C-4AF4-98AE-9B20DC1431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357282"/>
              </p:ext>
            </p:extLst>
          </p:nvPr>
        </p:nvGraphicFramePr>
        <p:xfrm>
          <a:off x="9276477" y="3200400"/>
          <a:ext cx="1083028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1514">
                  <a:extLst>
                    <a:ext uri="{9D8B030D-6E8A-4147-A177-3AD203B41FA5}">
                      <a16:colId xmlns:a16="http://schemas.microsoft.com/office/drawing/2014/main" val="2512372165"/>
                    </a:ext>
                  </a:extLst>
                </a:gridCol>
                <a:gridCol w="541514">
                  <a:extLst>
                    <a:ext uri="{9D8B030D-6E8A-4147-A177-3AD203B41FA5}">
                      <a16:colId xmlns:a16="http://schemas.microsoft.com/office/drawing/2014/main" val="2740161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0250036"/>
                  </a:ext>
                </a:extLst>
              </a:tr>
            </a:tbl>
          </a:graphicData>
        </a:graphic>
      </p:graphicFrame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49BBB96B-B395-4399-9897-DB88037F89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2169584"/>
              </p:ext>
            </p:extLst>
          </p:nvPr>
        </p:nvGraphicFramePr>
        <p:xfrm>
          <a:off x="912812" y="4267200"/>
          <a:ext cx="869400" cy="3670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4700">
                  <a:extLst>
                    <a:ext uri="{9D8B030D-6E8A-4147-A177-3AD203B41FA5}">
                      <a16:colId xmlns:a16="http://schemas.microsoft.com/office/drawing/2014/main" val="2512372165"/>
                    </a:ext>
                  </a:extLst>
                </a:gridCol>
                <a:gridCol w="434700">
                  <a:extLst>
                    <a:ext uri="{9D8B030D-6E8A-4147-A177-3AD203B41FA5}">
                      <a16:colId xmlns:a16="http://schemas.microsoft.com/office/drawing/2014/main" val="274016159"/>
                    </a:ext>
                  </a:extLst>
                </a:gridCol>
              </a:tblGrid>
              <a:tr h="367017">
                <a:tc>
                  <a:txBody>
                    <a:bodyPr/>
                    <a:lstStyle/>
                    <a:p>
                      <a:pPr algn="ctr"/>
                      <a:r>
                        <a:rPr lang="en-GB" sz="1900" dirty="0"/>
                        <a:t>A</a:t>
                      </a:r>
                    </a:p>
                  </a:txBody>
                  <a:tcPr marL="73403" marR="73403" marT="36702" marB="36702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900" dirty="0"/>
                        <a:t>A</a:t>
                      </a:r>
                    </a:p>
                  </a:txBody>
                  <a:tcPr marL="73403" marR="73403" marT="36702" marB="36702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0250036"/>
                  </a:ext>
                </a:extLst>
              </a:tr>
            </a:tbl>
          </a:graphicData>
        </a:graphic>
      </p:graphicFrame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B137A01C-570C-467E-B56A-AE20ADFE58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9420878"/>
              </p:ext>
            </p:extLst>
          </p:nvPr>
        </p:nvGraphicFramePr>
        <p:xfrm>
          <a:off x="2647304" y="4267200"/>
          <a:ext cx="869400" cy="3670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4700">
                  <a:extLst>
                    <a:ext uri="{9D8B030D-6E8A-4147-A177-3AD203B41FA5}">
                      <a16:colId xmlns:a16="http://schemas.microsoft.com/office/drawing/2014/main" val="2512372165"/>
                    </a:ext>
                  </a:extLst>
                </a:gridCol>
                <a:gridCol w="434700">
                  <a:extLst>
                    <a:ext uri="{9D8B030D-6E8A-4147-A177-3AD203B41FA5}">
                      <a16:colId xmlns:a16="http://schemas.microsoft.com/office/drawing/2014/main" val="274016159"/>
                    </a:ext>
                  </a:extLst>
                </a:gridCol>
              </a:tblGrid>
              <a:tr h="367017">
                <a:tc>
                  <a:txBody>
                    <a:bodyPr/>
                    <a:lstStyle/>
                    <a:p>
                      <a:pPr algn="ctr"/>
                      <a:r>
                        <a:rPr lang="en-GB" sz="1900" dirty="0"/>
                        <a:t>A</a:t>
                      </a:r>
                    </a:p>
                  </a:txBody>
                  <a:tcPr marL="73403" marR="73403" marT="36702" marB="36702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900" dirty="0"/>
                        <a:t>B</a:t>
                      </a:r>
                    </a:p>
                  </a:txBody>
                  <a:tcPr marL="73403" marR="73403" marT="36702" marB="36702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0250036"/>
                  </a:ext>
                </a:extLst>
              </a:tr>
            </a:tbl>
          </a:graphicData>
        </a:graphic>
      </p:graphicFrame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DAD70737-358E-459A-85BD-949A01AE92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9587915"/>
              </p:ext>
            </p:extLst>
          </p:nvPr>
        </p:nvGraphicFramePr>
        <p:xfrm>
          <a:off x="4817120" y="4267200"/>
          <a:ext cx="869400" cy="3670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4700">
                  <a:extLst>
                    <a:ext uri="{9D8B030D-6E8A-4147-A177-3AD203B41FA5}">
                      <a16:colId xmlns:a16="http://schemas.microsoft.com/office/drawing/2014/main" val="2512372165"/>
                    </a:ext>
                  </a:extLst>
                </a:gridCol>
                <a:gridCol w="434700">
                  <a:extLst>
                    <a:ext uri="{9D8B030D-6E8A-4147-A177-3AD203B41FA5}">
                      <a16:colId xmlns:a16="http://schemas.microsoft.com/office/drawing/2014/main" val="274016159"/>
                    </a:ext>
                  </a:extLst>
                </a:gridCol>
              </a:tblGrid>
              <a:tr h="367017">
                <a:tc>
                  <a:txBody>
                    <a:bodyPr/>
                    <a:lstStyle/>
                    <a:p>
                      <a:pPr algn="ctr"/>
                      <a:r>
                        <a:rPr lang="en-GB" sz="1900" dirty="0"/>
                        <a:t>B</a:t>
                      </a:r>
                    </a:p>
                  </a:txBody>
                  <a:tcPr marL="73403" marR="73403" marT="36702" marB="36702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900" dirty="0"/>
                        <a:t>A</a:t>
                      </a:r>
                    </a:p>
                  </a:txBody>
                  <a:tcPr marL="73403" marR="73403" marT="36702" marB="36702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0250036"/>
                  </a:ext>
                </a:extLst>
              </a:tr>
            </a:tbl>
          </a:graphicData>
        </a:graphic>
      </p:graphicFrame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28512C27-DD2D-42BF-8D7D-3FF7AECC4C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1307505"/>
              </p:ext>
            </p:extLst>
          </p:nvPr>
        </p:nvGraphicFramePr>
        <p:xfrm>
          <a:off x="6551612" y="4267200"/>
          <a:ext cx="869400" cy="3670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4700">
                  <a:extLst>
                    <a:ext uri="{9D8B030D-6E8A-4147-A177-3AD203B41FA5}">
                      <a16:colId xmlns:a16="http://schemas.microsoft.com/office/drawing/2014/main" val="2512372165"/>
                    </a:ext>
                  </a:extLst>
                </a:gridCol>
                <a:gridCol w="434700">
                  <a:extLst>
                    <a:ext uri="{9D8B030D-6E8A-4147-A177-3AD203B41FA5}">
                      <a16:colId xmlns:a16="http://schemas.microsoft.com/office/drawing/2014/main" val="274016159"/>
                    </a:ext>
                  </a:extLst>
                </a:gridCol>
              </a:tblGrid>
              <a:tr h="367017">
                <a:tc>
                  <a:txBody>
                    <a:bodyPr/>
                    <a:lstStyle/>
                    <a:p>
                      <a:pPr algn="ctr"/>
                      <a:r>
                        <a:rPr lang="en-GB" sz="1900" dirty="0"/>
                        <a:t>B</a:t>
                      </a:r>
                    </a:p>
                  </a:txBody>
                  <a:tcPr marL="73403" marR="73403" marT="36702" marB="36702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900" dirty="0"/>
                        <a:t>B</a:t>
                      </a:r>
                    </a:p>
                  </a:txBody>
                  <a:tcPr marL="73403" marR="73403" marT="36702" marB="36702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0250036"/>
                  </a:ext>
                </a:extLst>
              </a:tr>
            </a:tbl>
          </a:graphicData>
        </a:graphic>
      </p:graphicFrame>
      <p:graphicFrame>
        <p:nvGraphicFramePr>
          <p:cNvPr id="37" name="Table 36">
            <a:extLst>
              <a:ext uri="{FF2B5EF4-FFF2-40B4-BE49-F238E27FC236}">
                <a16:creationId xmlns:a16="http://schemas.microsoft.com/office/drawing/2014/main" id="{FBC8272A-DD23-4F8C-AEB5-6931E8FC12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3069612"/>
              </p:ext>
            </p:extLst>
          </p:nvPr>
        </p:nvGraphicFramePr>
        <p:xfrm>
          <a:off x="8514477" y="4267200"/>
          <a:ext cx="869400" cy="3670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4700">
                  <a:extLst>
                    <a:ext uri="{9D8B030D-6E8A-4147-A177-3AD203B41FA5}">
                      <a16:colId xmlns:a16="http://schemas.microsoft.com/office/drawing/2014/main" val="2512372165"/>
                    </a:ext>
                  </a:extLst>
                </a:gridCol>
                <a:gridCol w="434700">
                  <a:extLst>
                    <a:ext uri="{9D8B030D-6E8A-4147-A177-3AD203B41FA5}">
                      <a16:colId xmlns:a16="http://schemas.microsoft.com/office/drawing/2014/main" val="274016159"/>
                    </a:ext>
                  </a:extLst>
                </a:gridCol>
              </a:tblGrid>
              <a:tr h="367017">
                <a:tc>
                  <a:txBody>
                    <a:bodyPr/>
                    <a:lstStyle/>
                    <a:p>
                      <a:pPr algn="ctr"/>
                      <a:r>
                        <a:rPr lang="en-GB" sz="1900" dirty="0"/>
                        <a:t>C</a:t>
                      </a:r>
                    </a:p>
                  </a:txBody>
                  <a:tcPr marL="73403" marR="73403" marT="36702" marB="36702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900" dirty="0"/>
                        <a:t>A</a:t>
                      </a:r>
                    </a:p>
                  </a:txBody>
                  <a:tcPr marL="73403" marR="73403" marT="36702" marB="36702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0250036"/>
                  </a:ext>
                </a:extLst>
              </a:tr>
            </a:tbl>
          </a:graphicData>
        </a:graphic>
      </p:graphicFrame>
      <p:graphicFrame>
        <p:nvGraphicFramePr>
          <p:cNvPr id="38" name="Table 37">
            <a:extLst>
              <a:ext uri="{FF2B5EF4-FFF2-40B4-BE49-F238E27FC236}">
                <a16:creationId xmlns:a16="http://schemas.microsoft.com/office/drawing/2014/main" id="{6C9E4EA0-B71F-4222-A74B-754FE15A28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6446804"/>
              </p:ext>
            </p:extLst>
          </p:nvPr>
        </p:nvGraphicFramePr>
        <p:xfrm>
          <a:off x="10248969" y="4267200"/>
          <a:ext cx="869400" cy="3670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4700">
                  <a:extLst>
                    <a:ext uri="{9D8B030D-6E8A-4147-A177-3AD203B41FA5}">
                      <a16:colId xmlns:a16="http://schemas.microsoft.com/office/drawing/2014/main" val="2512372165"/>
                    </a:ext>
                  </a:extLst>
                </a:gridCol>
                <a:gridCol w="434700">
                  <a:extLst>
                    <a:ext uri="{9D8B030D-6E8A-4147-A177-3AD203B41FA5}">
                      <a16:colId xmlns:a16="http://schemas.microsoft.com/office/drawing/2014/main" val="274016159"/>
                    </a:ext>
                  </a:extLst>
                </a:gridCol>
              </a:tblGrid>
              <a:tr h="367017">
                <a:tc>
                  <a:txBody>
                    <a:bodyPr/>
                    <a:lstStyle/>
                    <a:p>
                      <a:pPr algn="ctr"/>
                      <a:r>
                        <a:rPr lang="en-GB" sz="1900" dirty="0"/>
                        <a:t>C</a:t>
                      </a:r>
                    </a:p>
                  </a:txBody>
                  <a:tcPr marL="73403" marR="73403" marT="36702" marB="36702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900" dirty="0"/>
                        <a:t>B</a:t>
                      </a:r>
                    </a:p>
                  </a:txBody>
                  <a:tcPr marL="73403" marR="73403" marT="36702" marB="36702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0250036"/>
                  </a:ext>
                </a:extLst>
              </a:tr>
            </a:tbl>
          </a:graphicData>
        </a:graphic>
      </p:graphicFrame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831D3AB-6591-458E-9349-25B1C32FFC7A}"/>
              </a:ext>
            </a:extLst>
          </p:cNvPr>
          <p:cNvCxnSpPr>
            <a:cxnSpLocks/>
            <a:stCxn id="20" idx="2"/>
            <a:endCxn id="24" idx="0"/>
          </p:cNvCxnSpPr>
          <p:nvPr/>
        </p:nvCxnSpPr>
        <p:spPr>
          <a:xfrm flipH="1">
            <a:off x="1347512" y="3657600"/>
            <a:ext cx="868814" cy="60960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7E9D36A0-17D2-4CC2-BDC4-126E2839B0A3}"/>
              </a:ext>
            </a:extLst>
          </p:cNvPr>
          <p:cNvCxnSpPr>
            <a:cxnSpLocks/>
            <a:stCxn id="20" idx="2"/>
            <a:endCxn id="26" idx="0"/>
          </p:cNvCxnSpPr>
          <p:nvPr/>
        </p:nvCxnSpPr>
        <p:spPr>
          <a:xfrm>
            <a:off x="2216326" y="3657600"/>
            <a:ext cx="865678" cy="60960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BE0C5944-2585-440A-97BC-2C1984FD4041}"/>
              </a:ext>
            </a:extLst>
          </p:cNvPr>
          <p:cNvCxnSpPr>
            <a:cxnSpLocks/>
            <a:stCxn id="21" idx="2"/>
            <a:endCxn id="27" idx="0"/>
          </p:cNvCxnSpPr>
          <p:nvPr/>
        </p:nvCxnSpPr>
        <p:spPr>
          <a:xfrm flipH="1">
            <a:off x="5251820" y="3657600"/>
            <a:ext cx="774506" cy="60960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4D51E5B6-FE9B-4F15-A38C-6B5EEF12972C}"/>
              </a:ext>
            </a:extLst>
          </p:cNvPr>
          <p:cNvCxnSpPr>
            <a:cxnSpLocks/>
            <a:stCxn id="21" idx="2"/>
            <a:endCxn id="29" idx="0"/>
          </p:cNvCxnSpPr>
          <p:nvPr/>
        </p:nvCxnSpPr>
        <p:spPr>
          <a:xfrm>
            <a:off x="6026326" y="3657600"/>
            <a:ext cx="959986" cy="60960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71414DC3-32BC-419E-A39A-0F79ED870D98}"/>
              </a:ext>
            </a:extLst>
          </p:cNvPr>
          <p:cNvCxnSpPr>
            <a:cxnSpLocks/>
            <a:stCxn id="23" idx="2"/>
            <a:endCxn id="37" idx="0"/>
          </p:cNvCxnSpPr>
          <p:nvPr/>
        </p:nvCxnSpPr>
        <p:spPr>
          <a:xfrm flipH="1">
            <a:off x="8949177" y="3657600"/>
            <a:ext cx="868814" cy="60960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F5CF0622-BFA3-43CF-A47D-DFAA184CC78C}"/>
              </a:ext>
            </a:extLst>
          </p:cNvPr>
          <p:cNvCxnSpPr>
            <a:cxnSpLocks/>
            <a:stCxn id="23" idx="2"/>
            <a:endCxn id="38" idx="0"/>
          </p:cNvCxnSpPr>
          <p:nvPr/>
        </p:nvCxnSpPr>
        <p:spPr>
          <a:xfrm>
            <a:off x="9817991" y="3657600"/>
            <a:ext cx="865678" cy="60960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5" name="Table 44">
            <a:extLst>
              <a:ext uri="{FF2B5EF4-FFF2-40B4-BE49-F238E27FC236}">
                <a16:creationId xmlns:a16="http://schemas.microsoft.com/office/drawing/2014/main" id="{0161CE63-558C-40D2-9F04-470CD5E42D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3089911"/>
              </p:ext>
            </p:extLst>
          </p:nvPr>
        </p:nvGraphicFramePr>
        <p:xfrm>
          <a:off x="1772214" y="5010963"/>
          <a:ext cx="869400" cy="3670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4700">
                  <a:extLst>
                    <a:ext uri="{9D8B030D-6E8A-4147-A177-3AD203B41FA5}">
                      <a16:colId xmlns:a16="http://schemas.microsoft.com/office/drawing/2014/main" val="2512372165"/>
                    </a:ext>
                  </a:extLst>
                </a:gridCol>
                <a:gridCol w="434700">
                  <a:extLst>
                    <a:ext uri="{9D8B030D-6E8A-4147-A177-3AD203B41FA5}">
                      <a16:colId xmlns:a16="http://schemas.microsoft.com/office/drawing/2014/main" val="274016159"/>
                    </a:ext>
                  </a:extLst>
                </a:gridCol>
              </a:tblGrid>
              <a:tr h="367017">
                <a:tc>
                  <a:txBody>
                    <a:bodyPr/>
                    <a:lstStyle/>
                    <a:p>
                      <a:pPr algn="ctr"/>
                      <a:r>
                        <a:rPr lang="en-GB" sz="1900" dirty="0"/>
                        <a:t>A</a:t>
                      </a:r>
                    </a:p>
                  </a:txBody>
                  <a:tcPr marL="73403" marR="73403" marT="36702" marB="36702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900" dirty="0"/>
                        <a:t>C</a:t>
                      </a:r>
                    </a:p>
                  </a:txBody>
                  <a:tcPr marL="73403" marR="73403" marT="36702" marB="36702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0250036"/>
                  </a:ext>
                </a:extLst>
              </a:tr>
            </a:tbl>
          </a:graphicData>
        </a:graphic>
      </p:graphicFrame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47B9DC5A-6F8E-497A-9CC4-14527C881A14}"/>
              </a:ext>
            </a:extLst>
          </p:cNvPr>
          <p:cNvCxnSpPr>
            <a:cxnSpLocks/>
            <a:stCxn id="20" idx="2"/>
            <a:endCxn id="45" idx="0"/>
          </p:cNvCxnSpPr>
          <p:nvPr/>
        </p:nvCxnSpPr>
        <p:spPr>
          <a:xfrm flipH="1">
            <a:off x="2206914" y="3657600"/>
            <a:ext cx="9412" cy="135336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7" name="Table 46">
            <a:extLst>
              <a:ext uri="{FF2B5EF4-FFF2-40B4-BE49-F238E27FC236}">
                <a16:creationId xmlns:a16="http://schemas.microsoft.com/office/drawing/2014/main" id="{7783CCE4-8024-4973-B439-C4D6666686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7388395"/>
              </p:ext>
            </p:extLst>
          </p:nvPr>
        </p:nvGraphicFramePr>
        <p:xfrm>
          <a:off x="5578191" y="5010963"/>
          <a:ext cx="869400" cy="3670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4700">
                  <a:extLst>
                    <a:ext uri="{9D8B030D-6E8A-4147-A177-3AD203B41FA5}">
                      <a16:colId xmlns:a16="http://schemas.microsoft.com/office/drawing/2014/main" val="2512372165"/>
                    </a:ext>
                  </a:extLst>
                </a:gridCol>
                <a:gridCol w="434700">
                  <a:extLst>
                    <a:ext uri="{9D8B030D-6E8A-4147-A177-3AD203B41FA5}">
                      <a16:colId xmlns:a16="http://schemas.microsoft.com/office/drawing/2014/main" val="274016159"/>
                    </a:ext>
                  </a:extLst>
                </a:gridCol>
              </a:tblGrid>
              <a:tr h="367017">
                <a:tc>
                  <a:txBody>
                    <a:bodyPr/>
                    <a:lstStyle/>
                    <a:p>
                      <a:pPr algn="ctr"/>
                      <a:r>
                        <a:rPr lang="en-GB" sz="1900" dirty="0"/>
                        <a:t>B</a:t>
                      </a:r>
                    </a:p>
                  </a:txBody>
                  <a:tcPr marL="73403" marR="73403" marT="36702" marB="36702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900" dirty="0"/>
                        <a:t>C</a:t>
                      </a:r>
                    </a:p>
                  </a:txBody>
                  <a:tcPr marL="73403" marR="73403" marT="36702" marB="36702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0250036"/>
                  </a:ext>
                </a:extLst>
              </a:tr>
            </a:tbl>
          </a:graphicData>
        </a:graphic>
      </p:graphicFrame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AF836C69-D19B-4BDC-93CE-9A10C4720DD6}"/>
              </a:ext>
            </a:extLst>
          </p:cNvPr>
          <p:cNvCxnSpPr>
            <a:cxnSpLocks/>
            <a:stCxn id="21" idx="2"/>
            <a:endCxn id="47" idx="0"/>
          </p:cNvCxnSpPr>
          <p:nvPr/>
        </p:nvCxnSpPr>
        <p:spPr>
          <a:xfrm flipH="1">
            <a:off x="6012891" y="3657600"/>
            <a:ext cx="13435" cy="135336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9" name="Table 48">
            <a:extLst>
              <a:ext uri="{FF2B5EF4-FFF2-40B4-BE49-F238E27FC236}">
                <a16:creationId xmlns:a16="http://schemas.microsoft.com/office/drawing/2014/main" id="{50CC3B84-4901-4872-AC72-5692628EAE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3867767"/>
              </p:ext>
            </p:extLst>
          </p:nvPr>
        </p:nvGraphicFramePr>
        <p:xfrm>
          <a:off x="9378770" y="5010963"/>
          <a:ext cx="869400" cy="3670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4700">
                  <a:extLst>
                    <a:ext uri="{9D8B030D-6E8A-4147-A177-3AD203B41FA5}">
                      <a16:colId xmlns:a16="http://schemas.microsoft.com/office/drawing/2014/main" val="2512372165"/>
                    </a:ext>
                  </a:extLst>
                </a:gridCol>
                <a:gridCol w="434700">
                  <a:extLst>
                    <a:ext uri="{9D8B030D-6E8A-4147-A177-3AD203B41FA5}">
                      <a16:colId xmlns:a16="http://schemas.microsoft.com/office/drawing/2014/main" val="274016159"/>
                    </a:ext>
                  </a:extLst>
                </a:gridCol>
              </a:tblGrid>
              <a:tr h="367017">
                <a:tc>
                  <a:txBody>
                    <a:bodyPr/>
                    <a:lstStyle/>
                    <a:p>
                      <a:pPr algn="ctr"/>
                      <a:r>
                        <a:rPr lang="en-GB" sz="1900" dirty="0"/>
                        <a:t>C</a:t>
                      </a:r>
                    </a:p>
                  </a:txBody>
                  <a:tcPr marL="73403" marR="73403" marT="36702" marB="36702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900" dirty="0"/>
                        <a:t>C</a:t>
                      </a:r>
                    </a:p>
                  </a:txBody>
                  <a:tcPr marL="73403" marR="73403" marT="36702" marB="36702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0250036"/>
                  </a:ext>
                </a:extLst>
              </a:tr>
            </a:tbl>
          </a:graphicData>
        </a:graphic>
      </p:graphicFrame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F8087CAE-A724-480C-8C1E-289AC930816D}"/>
              </a:ext>
            </a:extLst>
          </p:cNvPr>
          <p:cNvCxnSpPr>
            <a:cxnSpLocks/>
            <a:stCxn id="23" idx="2"/>
            <a:endCxn id="49" idx="0"/>
          </p:cNvCxnSpPr>
          <p:nvPr/>
        </p:nvCxnSpPr>
        <p:spPr>
          <a:xfrm flipH="1">
            <a:off x="9813470" y="3657600"/>
            <a:ext cx="4521" cy="135336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75906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GB" dirty="0"/>
              <a:t>Generates all possible </a:t>
            </a:r>
            <a:r>
              <a:rPr lang="en-GB" b="1" dirty="0">
                <a:solidFill>
                  <a:schemeClr val="tx2">
                    <a:lumMod val="75000"/>
                  </a:schemeClr>
                </a:solidFill>
              </a:rPr>
              <a:t>variations</a:t>
            </a:r>
            <a:r>
              <a:rPr lang="en-GB" dirty="0"/>
              <a:t> of a given elements</a:t>
            </a:r>
          </a:p>
          <a:p>
            <a:pPr lvl="1"/>
            <a:r>
              <a:rPr lang="en-GB" dirty="0"/>
              <a:t>You can </a:t>
            </a:r>
            <a:r>
              <a:rPr lang="en-GB" b="1" dirty="0">
                <a:solidFill>
                  <a:schemeClr val="tx2">
                    <a:lumMod val="75000"/>
                  </a:schemeClr>
                </a:solidFill>
              </a:rPr>
              <a:t>pick</a:t>
            </a:r>
            <a:r>
              <a:rPr lang="en-GB" dirty="0"/>
              <a:t> an </a:t>
            </a:r>
            <a:r>
              <a:rPr lang="en-GB" b="1" dirty="0">
                <a:solidFill>
                  <a:schemeClr val="tx2">
                    <a:lumMod val="75000"/>
                  </a:schemeClr>
                </a:solidFill>
              </a:rPr>
              <a:t>item multiple times</a:t>
            </a:r>
          </a:p>
          <a:p>
            <a:pPr lvl="1"/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Generate Variations with Reps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C46B9F1E-996E-45F6-96C3-CF540D3E10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79812" y="2930328"/>
            <a:ext cx="2743200" cy="34163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buClr>
                <a:srgbClr val="F2B254"/>
              </a:buClr>
              <a:buSzPct val="100000"/>
            </a:pPr>
            <a:r>
              <a:rPr lang="en-US" b="1" spc="-2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 A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spc="-2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 B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spc="-2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 C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spc="-2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 A</a:t>
            </a:r>
            <a:br>
              <a:rPr lang="en-US" b="1" spc="-2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b="1" spc="-2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 B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spc="-2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 C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spc="-2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 A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spc="-2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 B</a:t>
            </a:r>
            <a:br>
              <a:rPr lang="en-US" b="1" spc="-2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b="1" spc="-2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 C</a:t>
            </a:r>
          </a:p>
        </p:txBody>
      </p:sp>
      <p:sp>
        <p:nvSpPr>
          <p:cNvPr id="46" name="Text Placeholder 5">
            <a:extLst>
              <a:ext uri="{FF2B5EF4-FFF2-40B4-BE49-F238E27FC236}">
                <a16:creationId xmlns:a16="http://schemas.microsoft.com/office/drawing/2014/main" id="{C046CE18-58F5-489F-93F6-F7A02183CE82}"/>
              </a:ext>
            </a:extLst>
          </p:cNvPr>
          <p:cNvSpPr txBox="1">
            <a:spLocks/>
          </p:cNvSpPr>
          <p:nvPr/>
        </p:nvSpPr>
        <p:spPr>
          <a:xfrm>
            <a:off x="1346214" y="3081829"/>
            <a:ext cx="1219200" cy="95677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pt-BR" dirty="0"/>
              <a:t>A B C</a:t>
            </a:r>
          </a:p>
          <a:p>
            <a:r>
              <a:rPr lang="pt-BR" dirty="0"/>
              <a:t>2</a:t>
            </a:r>
          </a:p>
        </p:txBody>
      </p:sp>
      <p:sp>
        <p:nvSpPr>
          <p:cNvPr id="47" name="Arrow: Right 46">
            <a:extLst>
              <a:ext uri="{FF2B5EF4-FFF2-40B4-BE49-F238E27FC236}">
                <a16:creationId xmlns:a16="http://schemas.microsoft.com/office/drawing/2014/main" id="{6ED22964-D8D4-45EB-8A94-CE9ADD0C9FFC}"/>
              </a:ext>
            </a:extLst>
          </p:cNvPr>
          <p:cNvSpPr/>
          <p:nvPr/>
        </p:nvSpPr>
        <p:spPr>
          <a:xfrm>
            <a:off x="2883368" y="3134097"/>
            <a:ext cx="378490" cy="4829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1B6B2493-5324-4507-9522-D22B66728D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0212" y="5027275"/>
            <a:ext cx="4568433" cy="1037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02214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7"/>
          <p:cNvSpPr txBox="1">
            <a:spLocks/>
          </p:cNvSpPr>
          <p:nvPr/>
        </p:nvSpPr>
        <p:spPr>
          <a:xfrm>
            <a:off x="531812" y="1524000"/>
            <a:ext cx="11125200" cy="450468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36000" rIns="108000" bIns="36000" rtlCol="0">
            <a:sp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noProof="1"/>
              <a:t>public static void Gen(int index)</a:t>
            </a:r>
          </a:p>
          <a:p>
            <a:r>
              <a:rPr lang="en-US" noProof="1"/>
              <a:t>{</a:t>
            </a:r>
          </a:p>
          <a:p>
            <a:r>
              <a:rPr lang="en-US" noProof="1"/>
              <a:t>  if (index &gt;= k)</a:t>
            </a:r>
          </a:p>
          <a:p>
            <a:r>
              <a:rPr lang="en-US" noProof="1"/>
              <a:t>    Console.WriteLine(string.Join(" ", variation));</a:t>
            </a:r>
          </a:p>
          <a:p>
            <a:r>
              <a:rPr lang="en-US" noProof="1"/>
              <a:t>  else</a:t>
            </a:r>
          </a:p>
          <a:p>
            <a:r>
              <a:rPr lang="en-US" noProof="1"/>
              <a:t>  {</a:t>
            </a:r>
          </a:p>
          <a:p>
            <a:r>
              <a:rPr lang="en-US" noProof="1"/>
              <a:t>    for (int i = 0; i &lt; n; i++)</a:t>
            </a:r>
          </a:p>
          <a:p>
            <a:r>
              <a:rPr lang="en-US" noProof="1"/>
              <a:t>    {</a:t>
            </a:r>
          </a:p>
          <a:p>
            <a:r>
              <a:rPr lang="en-US" noProof="1"/>
              <a:t>      variation[index] = elements[i];</a:t>
            </a:r>
          </a:p>
          <a:p>
            <a:r>
              <a:rPr lang="en-US" noProof="1"/>
              <a:t>      Gen(index + 1);</a:t>
            </a:r>
          </a:p>
          <a:p>
            <a:r>
              <a:rPr lang="en-US" noProof="1"/>
              <a:t>    }</a:t>
            </a:r>
          </a:p>
          <a:p>
            <a:r>
              <a:rPr lang="en-US" noProof="1"/>
              <a:t>}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56</a:t>
            </a:fld>
            <a:endParaRPr lang="en-US" dirty="0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Generating Permutations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188815" y="40341"/>
            <a:ext cx="9577597" cy="1110780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Autofit/>
          </a:bodyPr>
          <a:lstStyle>
            <a:lvl1pPr algn="l" defTabSz="1218987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4000" b="1" kern="1200">
                <a:solidFill>
                  <a:srgbClr val="F3BE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18" name="Text Placeholder 7"/>
          <p:cNvSpPr txBox="1">
            <a:spLocks/>
          </p:cNvSpPr>
          <p:nvPr/>
        </p:nvSpPr>
        <p:spPr>
          <a:xfrm>
            <a:off x="7389812" y="4706075"/>
            <a:ext cx="4267200" cy="132610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80000" tIns="108000" rIns="180000" bIns="108000" rtlCol="0">
            <a:spAutoFit/>
          </a:bodyPr>
          <a:lstStyle>
            <a:lvl1pPr marL="0" indent="0" algn="l" defTabSz="1218987" rtl="0" eaLnBrk="1" latinLnBrk="0" hangingPunct="1">
              <a:lnSpc>
                <a:spcPct val="105000"/>
              </a:lnSpc>
              <a:spcBef>
                <a:spcPts val="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sz="2000" b="0" kern="1200" smtClean="0">
                <a:solidFill>
                  <a:srgbClr val="8CF4F2"/>
                </a:solidFill>
                <a:latin typeface="Consolas" pitchFamily="49" charset="0"/>
                <a:ea typeface="+mn-ea"/>
                <a:cs typeface="Consolas" pitchFamily="49" charset="0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elements = new int[n];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variation = new int[k]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Permute(0);</a:t>
            </a:r>
          </a:p>
        </p:txBody>
      </p:sp>
    </p:spTree>
    <p:extLst>
      <p:ext uri="{BB962C8B-B14F-4D97-AF65-F5344CB8AC3E}">
        <p14:creationId xmlns:p14="http://schemas.microsoft.com/office/powerpoint/2010/main" val="247186965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Variations with Reps: Iterative Algorithm</a:t>
            </a:r>
          </a:p>
        </p:txBody>
      </p:sp>
      <p:graphicFrame>
        <p:nvGraphicFramePr>
          <p:cNvPr id="69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1588340"/>
              </p:ext>
            </p:extLst>
          </p:nvPr>
        </p:nvGraphicFramePr>
        <p:xfrm>
          <a:off x="3579812" y="2820726"/>
          <a:ext cx="837406" cy="438912"/>
        </p:xfrm>
        <a:graphic>
          <a:graphicData uri="http://schemas.openxmlformats.org/drawingml/2006/table">
            <a:tbl>
              <a:tblPr/>
              <a:tblGrid>
                <a:gridCol w="4179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943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62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A</a:t>
                      </a:r>
                      <a:endParaRPr kumimoji="1" lang="bg-BG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A</a:t>
                      </a:r>
                      <a:endParaRPr kumimoji="1" lang="bg-BG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71" name="Straight Arrow Connector 70"/>
          <p:cNvCxnSpPr>
            <a:cxnSpLocks/>
          </p:cNvCxnSpPr>
          <p:nvPr/>
        </p:nvCxnSpPr>
        <p:spPr>
          <a:xfrm>
            <a:off x="4207502" y="3424530"/>
            <a:ext cx="0" cy="34542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Content Placeholder 150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dirty="0"/>
              <a:t>Generating the variations for </a:t>
            </a:r>
            <a:r>
              <a:rPr lang="en-US" i="1" dirty="0">
                <a:solidFill>
                  <a:schemeClr val="tx2">
                    <a:lumMod val="75000"/>
                  </a:schemeClr>
                </a:solidFill>
              </a:rPr>
              <a:t>n</a:t>
            </a:r>
            <a:r>
              <a:rPr lang="en-US" dirty="0"/>
              <a:t> = 3 and </a:t>
            </a:r>
            <a:r>
              <a:rPr lang="en-US" i="1" dirty="0">
                <a:solidFill>
                  <a:schemeClr val="tx2">
                    <a:lumMod val="75000"/>
                  </a:schemeClr>
                </a:solidFill>
              </a:rPr>
              <a:t>k</a:t>
            </a:r>
            <a:r>
              <a:rPr lang="en-US" dirty="0"/>
              <a:t> = 2</a:t>
            </a:r>
          </a:p>
        </p:txBody>
      </p:sp>
      <p:graphicFrame>
        <p:nvGraphicFramePr>
          <p:cNvPr id="64" name="Group 3">
            <a:extLst>
              <a:ext uri="{FF2B5EF4-FFF2-40B4-BE49-F238E27FC236}">
                <a16:creationId xmlns:a16="http://schemas.microsoft.com/office/drawing/2014/main" id="{DD8C935B-8BD7-4045-A76E-606E52685F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8373515"/>
              </p:ext>
            </p:extLst>
          </p:nvPr>
        </p:nvGraphicFramePr>
        <p:xfrm>
          <a:off x="3579812" y="3925698"/>
          <a:ext cx="837406" cy="438912"/>
        </p:xfrm>
        <a:graphic>
          <a:graphicData uri="http://schemas.openxmlformats.org/drawingml/2006/table">
            <a:tbl>
              <a:tblPr/>
              <a:tblGrid>
                <a:gridCol w="4179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943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62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A</a:t>
                      </a:r>
                      <a:endParaRPr kumimoji="1" lang="bg-BG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B</a:t>
                      </a:r>
                      <a:endParaRPr kumimoji="1" lang="bg-BG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5" name="Group 3">
            <a:extLst>
              <a:ext uri="{FF2B5EF4-FFF2-40B4-BE49-F238E27FC236}">
                <a16:creationId xmlns:a16="http://schemas.microsoft.com/office/drawing/2014/main" id="{719AA1CC-6629-413E-A93F-2C3ECD61CF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2126503"/>
              </p:ext>
            </p:extLst>
          </p:nvPr>
        </p:nvGraphicFramePr>
        <p:xfrm>
          <a:off x="3579812" y="5018131"/>
          <a:ext cx="837406" cy="438912"/>
        </p:xfrm>
        <a:graphic>
          <a:graphicData uri="http://schemas.openxmlformats.org/drawingml/2006/table">
            <a:tbl>
              <a:tblPr/>
              <a:tblGrid>
                <a:gridCol w="4179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943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62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A</a:t>
                      </a:r>
                      <a:endParaRPr kumimoji="1" lang="bg-BG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C</a:t>
                      </a:r>
                      <a:endParaRPr kumimoji="1" lang="bg-BG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E6DCE06F-9233-4A27-ABFF-B4B1BA5F1DB8}"/>
              </a:ext>
            </a:extLst>
          </p:cNvPr>
          <p:cNvCxnSpPr>
            <a:cxnSpLocks/>
          </p:cNvCxnSpPr>
          <p:nvPr/>
        </p:nvCxnSpPr>
        <p:spPr>
          <a:xfrm>
            <a:off x="4207502" y="4549246"/>
            <a:ext cx="0" cy="34542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8" name="Group 3">
            <a:extLst>
              <a:ext uri="{FF2B5EF4-FFF2-40B4-BE49-F238E27FC236}">
                <a16:creationId xmlns:a16="http://schemas.microsoft.com/office/drawing/2014/main" id="{F77CA698-C682-40D2-A950-828437C502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0601064"/>
              </p:ext>
            </p:extLst>
          </p:nvPr>
        </p:nvGraphicFramePr>
        <p:xfrm>
          <a:off x="5472218" y="2811582"/>
          <a:ext cx="837406" cy="438912"/>
        </p:xfrm>
        <a:graphic>
          <a:graphicData uri="http://schemas.openxmlformats.org/drawingml/2006/table">
            <a:tbl>
              <a:tblPr/>
              <a:tblGrid>
                <a:gridCol w="4179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943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62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B</a:t>
                      </a:r>
                      <a:endParaRPr kumimoji="1" lang="bg-BG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A</a:t>
                      </a:r>
                      <a:endParaRPr kumimoji="1" lang="bg-BG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5DE1F697-7DF6-463B-A899-088460F16933}"/>
              </a:ext>
            </a:extLst>
          </p:cNvPr>
          <p:cNvCxnSpPr>
            <a:cxnSpLocks/>
          </p:cNvCxnSpPr>
          <p:nvPr/>
        </p:nvCxnSpPr>
        <p:spPr>
          <a:xfrm>
            <a:off x="6099908" y="2342697"/>
            <a:ext cx="0" cy="34542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2" name="Group 3">
            <a:extLst>
              <a:ext uri="{FF2B5EF4-FFF2-40B4-BE49-F238E27FC236}">
                <a16:creationId xmlns:a16="http://schemas.microsoft.com/office/drawing/2014/main" id="{B6C0490D-20C7-4D5E-B601-27BAD920AE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6668209"/>
              </p:ext>
            </p:extLst>
          </p:nvPr>
        </p:nvGraphicFramePr>
        <p:xfrm>
          <a:off x="5472218" y="3925698"/>
          <a:ext cx="837406" cy="438912"/>
        </p:xfrm>
        <a:graphic>
          <a:graphicData uri="http://schemas.openxmlformats.org/drawingml/2006/table">
            <a:tbl>
              <a:tblPr/>
              <a:tblGrid>
                <a:gridCol w="4179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943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62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B</a:t>
                      </a:r>
                      <a:endParaRPr kumimoji="1" lang="bg-BG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B</a:t>
                      </a:r>
                      <a:endParaRPr kumimoji="1" lang="bg-BG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2002200B-A964-4A14-A8B4-C4676EB77C93}"/>
              </a:ext>
            </a:extLst>
          </p:cNvPr>
          <p:cNvCxnSpPr>
            <a:cxnSpLocks/>
          </p:cNvCxnSpPr>
          <p:nvPr/>
        </p:nvCxnSpPr>
        <p:spPr>
          <a:xfrm>
            <a:off x="6099908" y="3456813"/>
            <a:ext cx="0" cy="34542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4" name="Group 3">
            <a:extLst>
              <a:ext uri="{FF2B5EF4-FFF2-40B4-BE49-F238E27FC236}">
                <a16:creationId xmlns:a16="http://schemas.microsoft.com/office/drawing/2014/main" id="{0AA2F6E0-DDEC-4780-8616-F8BBE6CB77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3861194"/>
              </p:ext>
            </p:extLst>
          </p:nvPr>
        </p:nvGraphicFramePr>
        <p:xfrm>
          <a:off x="5472218" y="5014283"/>
          <a:ext cx="837406" cy="438912"/>
        </p:xfrm>
        <a:graphic>
          <a:graphicData uri="http://schemas.openxmlformats.org/drawingml/2006/table">
            <a:tbl>
              <a:tblPr/>
              <a:tblGrid>
                <a:gridCol w="4179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943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62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B</a:t>
                      </a:r>
                      <a:endParaRPr kumimoji="1" lang="bg-BG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C</a:t>
                      </a:r>
                      <a:endParaRPr kumimoji="1" lang="bg-BG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75F9ED27-11F4-45CB-9BDA-12C4494BD83F}"/>
              </a:ext>
            </a:extLst>
          </p:cNvPr>
          <p:cNvCxnSpPr>
            <a:cxnSpLocks/>
          </p:cNvCxnSpPr>
          <p:nvPr/>
        </p:nvCxnSpPr>
        <p:spPr>
          <a:xfrm>
            <a:off x="6099908" y="4545398"/>
            <a:ext cx="0" cy="34542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6" name="Group 3">
            <a:extLst>
              <a:ext uri="{FF2B5EF4-FFF2-40B4-BE49-F238E27FC236}">
                <a16:creationId xmlns:a16="http://schemas.microsoft.com/office/drawing/2014/main" id="{BB9F9361-4026-461D-AFFA-EF2F1B7694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8057084"/>
              </p:ext>
            </p:extLst>
          </p:nvPr>
        </p:nvGraphicFramePr>
        <p:xfrm>
          <a:off x="7530047" y="2811582"/>
          <a:ext cx="837406" cy="438912"/>
        </p:xfrm>
        <a:graphic>
          <a:graphicData uri="http://schemas.openxmlformats.org/drawingml/2006/table">
            <a:tbl>
              <a:tblPr/>
              <a:tblGrid>
                <a:gridCol w="4179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943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62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C</a:t>
                      </a:r>
                      <a:endParaRPr kumimoji="1" lang="bg-BG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A</a:t>
                      </a:r>
                      <a:endParaRPr kumimoji="1" lang="bg-BG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FD2E5AFC-FE7D-45F7-8AEC-9AE171B2D036}"/>
              </a:ext>
            </a:extLst>
          </p:cNvPr>
          <p:cNvCxnSpPr>
            <a:cxnSpLocks/>
          </p:cNvCxnSpPr>
          <p:nvPr/>
        </p:nvCxnSpPr>
        <p:spPr>
          <a:xfrm>
            <a:off x="8157737" y="2342697"/>
            <a:ext cx="0" cy="34542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8" name="Group 3">
            <a:extLst>
              <a:ext uri="{FF2B5EF4-FFF2-40B4-BE49-F238E27FC236}">
                <a16:creationId xmlns:a16="http://schemas.microsoft.com/office/drawing/2014/main" id="{AFA9C995-FBEA-4917-93E0-38ACFC38DB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6366754"/>
              </p:ext>
            </p:extLst>
          </p:nvPr>
        </p:nvGraphicFramePr>
        <p:xfrm>
          <a:off x="7530047" y="3925698"/>
          <a:ext cx="837406" cy="438912"/>
        </p:xfrm>
        <a:graphic>
          <a:graphicData uri="http://schemas.openxmlformats.org/drawingml/2006/table">
            <a:tbl>
              <a:tblPr/>
              <a:tblGrid>
                <a:gridCol w="4179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943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62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C</a:t>
                      </a:r>
                      <a:endParaRPr kumimoji="1" lang="bg-BG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B</a:t>
                      </a:r>
                      <a:endParaRPr kumimoji="1" lang="bg-BG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4CE8BD13-20FC-458E-BDC8-8E948AAB9D61}"/>
              </a:ext>
            </a:extLst>
          </p:cNvPr>
          <p:cNvCxnSpPr>
            <a:cxnSpLocks/>
          </p:cNvCxnSpPr>
          <p:nvPr/>
        </p:nvCxnSpPr>
        <p:spPr>
          <a:xfrm>
            <a:off x="8157737" y="3456813"/>
            <a:ext cx="0" cy="34542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1" name="Group 3">
            <a:extLst>
              <a:ext uri="{FF2B5EF4-FFF2-40B4-BE49-F238E27FC236}">
                <a16:creationId xmlns:a16="http://schemas.microsoft.com/office/drawing/2014/main" id="{DA930CEB-2A1B-4AE4-A879-3104F10581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7824383"/>
              </p:ext>
            </p:extLst>
          </p:nvPr>
        </p:nvGraphicFramePr>
        <p:xfrm>
          <a:off x="7530047" y="5014283"/>
          <a:ext cx="837406" cy="438912"/>
        </p:xfrm>
        <a:graphic>
          <a:graphicData uri="http://schemas.openxmlformats.org/drawingml/2006/table">
            <a:tbl>
              <a:tblPr/>
              <a:tblGrid>
                <a:gridCol w="4179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943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62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GB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C</a:t>
                      </a:r>
                      <a:endParaRPr kumimoji="1" lang="bg-BG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C</a:t>
                      </a:r>
                      <a:endParaRPr kumimoji="1" lang="bg-BG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BA890504-C7FA-447E-A518-4D964F50DD90}"/>
              </a:ext>
            </a:extLst>
          </p:cNvPr>
          <p:cNvCxnSpPr>
            <a:cxnSpLocks/>
          </p:cNvCxnSpPr>
          <p:nvPr/>
        </p:nvCxnSpPr>
        <p:spPr>
          <a:xfrm>
            <a:off x="8157737" y="4545398"/>
            <a:ext cx="0" cy="34542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13596B3C-2604-456D-9F74-3DF4794E1BB7}"/>
              </a:ext>
            </a:extLst>
          </p:cNvPr>
          <p:cNvCxnSpPr>
            <a:cxnSpLocks/>
          </p:cNvCxnSpPr>
          <p:nvPr/>
        </p:nvCxnSpPr>
        <p:spPr>
          <a:xfrm>
            <a:off x="5700818" y="2342697"/>
            <a:ext cx="0" cy="34542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567EE093-64D6-4467-B99D-B3ADF3B2D9C1}"/>
              </a:ext>
            </a:extLst>
          </p:cNvPr>
          <p:cNvCxnSpPr>
            <a:cxnSpLocks/>
          </p:cNvCxnSpPr>
          <p:nvPr/>
        </p:nvCxnSpPr>
        <p:spPr>
          <a:xfrm>
            <a:off x="7758218" y="2342697"/>
            <a:ext cx="0" cy="34542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5245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 Placeholder 7"/>
          <p:cNvSpPr txBox="1">
            <a:spLocks/>
          </p:cNvSpPr>
          <p:nvPr/>
        </p:nvSpPr>
        <p:spPr>
          <a:xfrm>
            <a:off x="622290" y="1266372"/>
            <a:ext cx="10898663" cy="505984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80000" tIns="91440" rIns="180000" bIns="91440" rtlCol="0">
            <a:spAutoFit/>
          </a:bodyPr>
          <a:lstStyle>
            <a:defPPr>
              <a:defRPr lang="en-US"/>
            </a:defPPr>
            <a:lvl1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noProof="1"/>
              <a:t>while (true)</a:t>
            </a:r>
          </a:p>
          <a:p>
            <a:r>
              <a:rPr lang="en-US" noProof="1"/>
              <a:t>{</a:t>
            </a:r>
          </a:p>
          <a:p>
            <a:r>
              <a:rPr lang="en-US" noProof="1"/>
              <a:t>  Print(arr);</a:t>
            </a:r>
          </a:p>
          <a:p>
            <a:r>
              <a:rPr lang="en-US" noProof="1"/>
              <a:t>  int index = k - 1;</a:t>
            </a:r>
          </a:p>
          <a:p>
            <a:r>
              <a:rPr lang="en-US" noProof="1"/>
              <a:t>  while (index &gt;= 0 &amp;&amp; arr[index] == n-1)</a:t>
            </a:r>
          </a:p>
          <a:p>
            <a:r>
              <a:rPr lang="en-US" noProof="1"/>
              <a:t>    index--;</a:t>
            </a:r>
          </a:p>
          <a:p>
            <a:r>
              <a:rPr lang="en-US" noProof="1"/>
              <a:t>  if (index &lt; 0)</a:t>
            </a:r>
          </a:p>
          <a:p>
            <a:r>
              <a:rPr lang="en-US" noProof="1"/>
              <a:t>    break;</a:t>
            </a:r>
          </a:p>
          <a:p>
            <a:r>
              <a:rPr lang="en-US" noProof="1"/>
              <a:t>  arr[index]++;</a:t>
            </a:r>
          </a:p>
          <a:p>
            <a:r>
              <a:rPr lang="en-US" noProof="1"/>
              <a:t>  for (int i = index + 1; i &lt; k; i++)</a:t>
            </a:r>
          </a:p>
          <a:p>
            <a:r>
              <a:rPr lang="en-US" noProof="1"/>
              <a:t>    arr[i] = 0;</a:t>
            </a:r>
          </a:p>
          <a:p>
            <a:r>
              <a:rPr lang="en-US" noProof="1"/>
              <a:t>}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58</a:t>
            </a:fld>
            <a:endParaRPr lang="en-US" dirty="0"/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Variations with Reps: Iterative Algorithm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188815" y="40341"/>
            <a:ext cx="9577597" cy="1110780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Autofit/>
          </a:bodyPr>
          <a:lstStyle>
            <a:lvl1pPr algn="l" defTabSz="1218987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4000" b="1" kern="1200">
                <a:solidFill>
                  <a:srgbClr val="F3BE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28" name="Text Placeholder 7"/>
          <p:cNvSpPr txBox="1">
            <a:spLocks/>
          </p:cNvSpPr>
          <p:nvPr/>
        </p:nvSpPr>
        <p:spPr>
          <a:xfrm>
            <a:off x="7085011" y="1266372"/>
            <a:ext cx="4435941" cy="150195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80000" tIns="91440" rIns="180000" bIns="91440" rtlCol="0">
            <a:spAutoFit/>
          </a:bodyPr>
          <a:lstStyle>
            <a:lvl1pPr marL="0" indent="0" algn="l" defTabSz="1218987" rtl="0" eaLnBrk="1" latinLnBrk="0" hangingPunct="1">
              <a:lnSpc>
                <a:spcPct val="105000"/>
              </a:lnSpc>
              <a:spcBef>
                <a:spcPts val="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sz="2000" b="0" kern="1200" smtClean="0">
                <a:solidFill>
                  <a:srgbClr val="8CF4F2"/>
                </a:solidFill>
                <a:latin typeface="Consolas" pitchFamily="49" charset="0"/>
                <a:ea typeface="+mn-ea"/>
                <a:cs typeface="Consolas" pitchFamily="49" charset="0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noProof="1">
                <a:solidFill>
                  <a:schemeClr val="tx2"/>
                </a:solidFill>
              </a:rPr>
              <a:t>int n = 5;</a:t>
            </a:r>
          </a:p>
          <a:p>
            <a:r>
              <a:rPr lang="en-US" sz="2400" b="1" noProof="1">
                <a:solidFill>
                  <a:schemeClr val="tx2"/>
                </a:solidFill>
              </a:rPr>
              <a:t>int k = 3;</a:t>
            </a:r>
          </a:p>
          <a:p>
            <a:r>
              <a:rPr lang="en-US" sz="2400" b="1" noProof="1">
                <a:solidFill>
                  <a:schemeClr val="tx2"/>
                </a:solidFill>
              </a:rPr>
              <a:t>int[] arr = new int[k];</a:t>
            </a:r>
            <a:endParaRPr lang="en-US" sz="24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Text Placeholder 7"/>
          <p:cNvSpPr txBox="1">
            <a:spLocks/>
          </p:cNvSpPr>
          <p:nvPr/>
        </p:nvSpPr>
        <p:spPr>
          <a:xfrm>
            <a:off x="9523412" y="3925562"/>
            <a:ext cx="1997540" cy="240065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80000" tIns="91440" rIns="180000" bIns="91440" rtlCol="0">
            <a:spAutoFit/>
          </a:bodyPr>
          <a:lstStyle>
            <a:lvl1pPr marL="0" indent="0" algn="l" defTabSz="1218987" rtl="0" eaLnBrk="1" latinLnBrk="0" hangingPunct="1">
              <a:lnSpc>
                <a:spcPct val="105000"/>
              </a:lnSpc>
              <a:spcBef>
                <a:spcPts val="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sz="2000" b="0" kern="1200" smtClean="0">
                <a:solidFill>
                  <a:srgbClr val="8CF4F2"/>
                </a:solidFill>
                <a:latin typeface="Consolas" pitchFamily="49" charset="0"/>
                <a:ea typeface="+mn-ea"/>
                <a:cs typeface="Consolas" pitchFamily="49" charset="0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Aft>
                <a:spcPts val="0"/>
              </a:spcAft>
            </a:pPr>
            <a:r>
              <a:rPr lang="en-US" sz="2400" b="1" noProof="1">
                <a:solidFill>
                  <a:schemeClr val="tx2"/>
                </a:solidFill>
              </a:rPr>
              <a:t>(0, 0, 0)</a:t>
            </a:r>
          </a:p>
          <a:p>
            <a:pPr algn="ctr">
              <a:lnSpc>
                <a:spcPct val="100000"/>
              </a:lnSpc>
              <a:spcAft>
                <a:spcPts val="0"/>
              </a:spcAft>
            </a:pPr>
            <a:r>
              <a:rPr lang="en-US" sz="2400" b="1" noProof="1">
                <a:solidFill>
                  <a:schemeClr val="tx2"/>
                </a:solidFill>
              </a:rPr>
              <a:t>(0, 0, 1)</a:t>
            </a:r>
          </a:p>
          <a:p>
            <a:pPr algn="ctr">
              <a:lnSpc>
                <a:spcPct val="100000"/>
              </a:lnSpc>
              <a:spcAft>
                <a:spcPts val="0"/>
              </a:spcAft>
            </a:pPr>
            <a:r>
              <a:rPr lang="en-US" sz="2400" b="1" noProof="1">
                <a:solidFill>
                  <a:schemeClr val="tx2"/>
                </a:solidFill>
              </a:rPr>
              <a:t>…</a:t>
            </a:r>
          </a:p>
          <a:p>
            <a:pPr algn="ctr">
              <a:lnSpc>
                <a:spcPct val="100000"/>
              </a:lnSpc>
              <a:spcAft>
                <a:spcPts val="0"/>
              </a:spcAft>
            </a:pPr>
            <a:r>
              <a:rPr lang="en-US" sz="2400" b="1" noProof="1">
                <a:solidFill>
                  <a:schemeClr val="tx2"/>
                </a:solidFill>
              </a:rPr>
              <a:t>(4, 4, 2)</a:t>
            </a:r>
          </a:p>
          <a:p>
            <a:pPr algn="ctr">
              <a:lnSpc>
                <a:spcPct val="100000"/>
              </a:lnSpc>
              <a:spcAft>
                <a:spcPts val="0"/>
              </a:spcAft>
            </a:pPr>
            <a:r>
              <a:rPr lang="en-US" sz="2400" b="1" noProof="1">
                <a:solidFill>
                  <a:schemeClr val="tx2"/>
                </a:solidFill>
              </a:rPr>
              <a:t>(4, 4, 3)</a:t>
            </a:r>
          </a:p>
          <a:p>
            <a:pPr algn="ctr">
              <a:lnSpc>
                <a:spcPct val="100000"/>
              </a:lnSpc>
              <a:spcAft>
                <a:spcPts val="0"/>
              </a:spcAft>
            </a:pPr>
            <a:r>
              <a:rPr lang="en-US" sz="2400" b="1" noProof="1">
                <a:solidFill>
                  <a:schemeClr val="tx2"/>
                </a:solidFill>
              </a:rPr>
              <a:t>(4, 4, 4)</a:t>
            </a:r>
            <a:endParaRPr lang="en-US" sz="24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072632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338C81-B7B6-4021-8179-92A5FA8C1C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59</a:t>
            </a:fld>
            <a:endParaRPr lang="en-US" dirty="0"/>
          </a:p>
        </p:txBody>
      </p:sp>
      <p:sp>
        <p:nvSpPr>
          <p:cNvPr id="30" name="Title 29">
            <a:extLst>
              <a:ext uri="{FF2B5EF4-FFF2-40B4-BE49-F238E27FC236}">
                <a16:creationId xmlns:a16="http://schemas.microsoft.com/office/drawing/2014/main" id="{41BCBF9F-D7C5-46A9-B584-D2E2787A7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Variations Count</a:t>
            </a:r>
            <a:endParaRPr lang="bg-BG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73B82EE-D7EE-4A30-9CDE-79A054631FDE}"/>
              </a:ext>
            </a:extLst>
          </p:cNvPr>
          <p:cNvGraphicFramePr>
            <a:graphicFrameLocks noGrp="1"/>
          </p:cNvGraphicFramePr>
          <p:nvPr/>
        </p:nvGraphicFramePr>
        <p:xfrm>
          <a:off x="4747156" y="2743200"/>
          <a:ext cx="1880656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0164">
                  <a:extLst>
                    <a:ext uri="{9D8B030D-6E8A-4147-A177-3AD203B41FA5}">
                      <a16:colId xmlns:a16="http://schemas.microsoft.com/office/drawing/2014/main" val="2512372165"/>
                    </a:ext>
                  </a:extLst>
                </a:gridCol>
                <a:gridCol w="470164">
                  <a:extLst>
                    <a:ext uri="{9D8B030D-6E8A-4147-A177-3AD203B41FA5}">
                      <a16:colId xmlns:a16="http://schemas.microsoft.com/office/drawing/2014/main" val="274016159"/>
                    </a:ext>
                  </a:extLst>
                </a:gridCol>
                <a:gridCol w="470164">
                  <a:extLst>
                    <a:ext uri="{9D8B030D-6E8A-4147-A177-3AD203B41FA5}">
                      <a16:colId xmlns:a16="http://schemas.microsoft.com/office/drawing/2014/main" val="9736340"/>
                    </a:ext>
                  </a:extLst>
                </a:gridCol>
                <a:gridCol w="470164">
                  <a:extLst>
                    <a:ext uri="{9D8B030D-6E8A-4147-A177-3AD203B41FA5}">
                      <a16:colId xmlns:a16="http://schemas.microsoft.com/office/drawing/2014/main" val="1396527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0250036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9EC3FF70-C273-4FBF-BF86-05AB78EDE5FE}"/>
              </a:ext>
            </a:extLst>
          </p:cNvPr>
          <p:cNvSpPr txBox="1"/>
          <p:nvPr/>
        </p:nvSpPr>
        <p:spPr>
          <a:xfrm>
            <a:off x="836612" y="1385840"/>
            <a:ext cx="725717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>
                <a:solidFill>
                  <a:schemeClr val="tx2">
                    <a:lumMod val="75000"/>
                  </a:schemeClr>
                </a:solidFill>
              </a:rPr>
              <a:t>Order two</a:t>
            </a:r>
            <a:r>
              <a:rPr lang="en-GB" sz="2800" dirty="0"/>
              <a:t> from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</a:rPr>
              <a:t>A</a:t>
            </a:r>
            <a:r>
              <a:rPr lang="en-GB" sz="2800" dirty="0"/>
              <a:t>,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</a:rPr>
              <a:t>B</a:t>
            </a:r>
            <a:r>
              <a:rPr lang="en-GB" sz="2800" dirty="0"/>
              <a:t>,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</a:rPr>
              <a:t>C</a:t>
            </a:r>
            <a:r>
              <a:rPr lang="en-GB" sz="2800" dirty="0"/>
              <a:t> and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</a:rPr>
              <a:t>D</a:t>
            </a:r>
            <a:r>
              <a:rPr lang="en-GB" sz="2800" dirty="0"/>
              <a:t> in all possible ways</a:t>
            </a:r>
          </a:p>
          <a:p>
            <a:r>
              <a:rPr lang="en-GB" sz="2800" dirty="0"/>
              <a:t>How many ways are there?</a:t>
            </a:r>
          </a:p>
        </p:txBody>
      </p:sp>
      <p:sp>
        <p:nvSpPr>
          <p:cNvPr id="39" name="AutoShape 7">
            <a:extLst>
              <a:ext uri="{FF2B5EF4-FFF2-40B4-BE49-F238E27FC236}">
                <a16:creationId xmlns:a16="http://schemas.microsoft.com/office/drawing/2014/main" id="{600E06F8-FAD7-414E-AE26-871DBC4AE6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08812" y="4495800"/>
            <a:ext cx="2830997" cy="427226"/>
          </a:xfrm>
          <a:prstGeom prst="wedgeRoundRectCallout">
            <a:avLst>
              <a:gd name="adj1" fmla="val -57014"/>
              <a:gd name="adj2" fmla="val -46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16 different ways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94CEA89-164A-420F-97D8-46E5C82CD39F}"/>
                  </a:ext>
                </a:extLst>
              </p:cNvPr>
              <p:cNvSpPr/>
              <p:nvPr/>
            </p:nvSpPr>
            <p:spPr>
              <a:xfrm>
                <a:off x="4875212" y="4343400"/>
                <a:ext cx="1905000" cy="76944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440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GB" sz="4400" baseline="30000" dirty="0"/>
                  <a:t>k</a:t>
                </a:r>
                <a:r>
                  <a:rPr lang="en-GB" sz="4400" dirty="0"/>
                  <a:t> = </a:t>
                </a:r>
                <a14:m>
                  <m:oMath xmlns:m="http://schemas.openxmlformats.org/officeDocument/2006/math">
                    <m:r>
                      <a:rPr lang="en-GB" sz="4400" b="0" i="0" smtClean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GB" sz="4400" i="1" baseline="30000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bg-BG" sz="4400" baseline="30000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94CEA89-164A-420F-97D8-46E5C82CD3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5212" y="4343400"/>
                <a:ext cx="1905000" cy="769441"/>
              </a:xfrm>
              <a:prstGeom prst="rect">
                <a:avLst/>
              </a:prstGeom>
              <a:blipFill>
                <a:blip r:embed="rId2"/>
                <a:stretch>
                  <a:fillRect t="-16667" b="-3650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DA608370-F775-4A20-9703-2CC29A781BEF}"/>
              </a:ext>
            </a:extLst>
          </p:cNvPr>
          <p:cNvGraphicFramePr>
            <a:graphicFrameLocks noGrp="1"/>
          </p:cNvGraphicFramePr>
          <p:nvPr/>
        </p:nvGraphicFramePr>
        <p:xfrm>
          <a:off x="5163784" y="3603653"/>
          <a:ext cx="1083028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1514">
                  <a:extLst>
                    <a:ext uri="{9D8B030D-6E8A-4147-A177-3AD203B41FA5}">
                      <a16:colId xmlns:a16="http://schemas.microsoft.com/office/drawing/2014/main" val="2512372165"/>
                    </a:ext>
                  </a:extLst>
                </a:gridCol>
                <a:gridCol w="541514">
                  <a:extLst>
                    <a:ext uri="{9D8B030D-6E8A-4147-A177-3AD203B41FA5}">
                      <a16:colId xmlns:a16="http://schemas.microsoft.com/office/drawing/2014/main" val="2740161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0250036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885E62DA-370A-4A6B-A9D6-7E59410DBEE1}"/>
              </a:ext>
            </a:extLst>
          </p:cNvPr>
          <p:cNvSpPr txBox="1"/>
          <p:nvPr/>
        </p:nvSpPr>
        <p:spPr>
          <a:xfrm>
            <a:off x="5252369" y="3570643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BA1808-111E-42F0-92D1-B2A5EF991C43}"/>
              </a:ext>
            </a:extLst>
          </p:cNvPr>
          <p:cNvSpPr txBox="1"/>
          <p:nvPr/>
        </p:nvSpPr>
        <p:spPr>
          <a:xfrm>
            <a:off x="5784315" y="3570643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4</a:t>
            </a:r>
          </a:p>
        </p:txBody>
      </p:sp>
      <p:sp>
        <p:nvSpPr>
          <p:cNvPr id="12" name="AutoShape 7">
            <a:extLst>
              <a:ext uri="{FF2B5EF4-FFF2-40B4-BE49-F238E27FC236}">
                <a16:creationId xmlns:a16="http://schemas.microsoft.com/office/drawing/2014/main" id="{79799469-6A39-4DF1-850A-B04CD422D6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40692" y="3661184"/>
            <a:ext cx="1600200" cy="427226"/>
          </a:xfrm>
          <a:prstGeom prst="wedgeRoundRectCallout">
            <a:avLst>
              <a:gd name="adj1" fmla="val -60631"/>
              <a:gd name="adj2" fmla="val -316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Multiply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942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11" grpId="0"/>
      <p:bldP spid="5" grpId="0"/>
      <p:bldP spid="10" grpId="0"/>
      <p:bldP spid="1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338C81-B7B6-4021-8179-92A5FA8C1C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0" name="Title 29">
            <a:extLst>
              <a:ext uri="{FF2B5EF4-FFF2-40B4-BE49-F238E27FC236}">
                <a16:creationId xmlns:a16="http://schemas.microsoft.com/office/drawing/2014/main" id="{41BCBF9F-D7C5-46A9-B584-D2E2787A7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Permutations</a:t>
            </a:r>
            <a:endParaRPr lang="bg-BG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7201EA2D-2852-41DC-85C5-251DEACE29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0622" y="3733800"/>
            <a:ext cx="2438400" cy="24384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273F2C8-F5C8-4F42-9BEE-D116AC6C881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050" y="1718003"/>
            <a:ext cx="3577905" cy="357790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D8F36AD-C998-46EF-8FE0-8EEDBF45F2E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0766" y="1835806"/>
            <a:ext cx="3577905" cy="357790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6FEF35A7-76ED-4C96-8771-C10EDA4E35D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1824" y="1600200"/>
            <a:ext cx="3577905" cy="357790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426C77E-6AE3-4D5E-8BB0-2720FF1431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0188" y="1246706"/>
            <a:ext cx="2438400" cy="24384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0D19982-47A8-44FB-A872-2FF0095463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648" y="1295400"/>
            <a:ext cx="2438400" cy="2438400"/>
          </a:xfrm>
          <a:prstGeom prst="rect">
            <a:avLst/>
          </a:prstGeom>
        </p:spPr>
      </p:pic>
      <p:sp>
        <p:nvSpPr>
          <p:cNvPr id="11" name="AutoShape 7">
            <a:extLst>
              <a:ext uri="{FF2B5EF4-FFF2-40B4-BE49-F238E27FC236}">
                <a16:creationId xmlns:a16="http://schemas.microsoft.com/office/drawing/2014/main" id="{47BAA028-46FA-4312-ACBF-B35DBEA852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75412" y="2685297"/>
            <a:ext cx="2674695" cy="854453"/>
          </a:xfrm>
          <a:prstGeom prst="wedgeRoundRectCallout">
            <a:avLst>
              <a:gd name="adj1" fmla="val 58697"/>
              <a:gd name="adj2" fmla="val 4559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How to order him in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one</a:t>
            </a:r>
            <a:r>
              <a:rPr lang="en-US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chairs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50767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912813" y="5351600"/>
            <a:ext cx="10363200" cy="820600"/>
          </a:xfrm>
        </p:spPr>
        <p:txBody>
          <a:bodyPr/>
          <a:lstStyle/>
          <a:p>
            <a:r>
              <a:rPr lang="en-US" dirty="0"/>
              <a:t>Combinations</a:t>
            </a:r>
          </a:p>
        </p:txBody>
      </p:sp>
      <p:pic>
        <p:nvPicPr>
          <p:cNvPr id="4" name="Picture 4" descr="http://vignette3.wikia.nocookie.net/pvzcc/images/4/4c/Dice.png/revision/latest?cb=20130305120729">
            <a:extLst>
              <a:ext uri="{FF2B5EF4-FFF2-40B4-BE49-F238E27FC236}">
                <a16:creationId xmlns:a16="http://schemas.microsoft.com/office/drawing/2014/main" id="{9B017755-CBB5-4298-9E58-C18A7A0A94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6212" y="2667000"/>
            <a:ext cx="1828800" cy="1377695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400882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338C81-B7B6-4021-8179-92A5FA8C1C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61</a:t>
            </a:fld>
            <a:endParaRPr lang="en-US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E8D2A089-63FD-415D-BA5C-CB56DD84F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Combinations</a:t>
            </a:r>
            <a:endParaRPr lang="bg-B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08F787-2231-4F1F-83BC-567F7514FE7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3821" y="1500660"/>
            <a:ext cx="935222" cy="93522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4A78BC6-820C-43F8-AEF8-13AF558F2D3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4812" y="1524000"/>
            <a:ext cx="911881" cy="91188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0066FB5-ED0B-4F36-96A2-809100FF63A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3790" y="1452089"/>
            <a:ext cx="983792" cy="98379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4B8E14C-EA48-4299-AC7E-54D2464C7D1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7324" y="1452089"/>
            <a:ext cx="961977" cy="96197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38E5B70-3F9C-49DC-89C8-555FFA255F8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4734" y="1466680"/>
            <a:ext cx="1001275" cy="1001275"/>
          </a:xfrm>
          <a:prstGeom prst="rect">
            <a:avLst/>
          </a:prstGeom>
        </p:spPr>
      </p:pic>
      <p:sp>
        <p:nvSpPr>
          <p:cNvPr id="11" name="AutoShape 7">
            <a:extLst>
              <a:ext uri="{FF2B5EF4-FFF2-40B4-BE49-F238E27FC236}">
                <a16:creationId xmlns:a16="http://schemas.microsoft.com/office/drawing/2014/main" id="{72659C72-3642-411C-BD5C-969BFF10E3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66212" y="1295400"/>
            <a:ext cx="1976015" cy="854453"/>
          </a:xfrm>
          <a:prstGeom prst="wedgeRoundRectCallout">
            <a:avLst>
              <a:gd name="adj1" fmla="val -63976"/>
              <a:gd name="adj2" fmla="val -46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Pick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two</a:t>
            </a:r>
            <a:r>
              <a:rPr lang="en-US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to hang out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3118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338C81-B7B6-4021-8179-92A5FA8C1C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62</a:t>
            </a:fld>
            <a:endParaRPr lang="en-US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E8D2A089-63FD-415D-BA5C-CB56DD84F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US" dirty="0"/>
              <a:t>Combinations</a:t>
            </a:r>
            <a:endParaRPr lang="bg-BG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0066FB5-ED0B-4F36-96A2-809100FF63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9042" y="3332923"/>
            <a:ext cx="2393492" cy="239349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38E5B70-3F9C-49DC-89C8-555FFA255F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4462" y="3358863"/>
            <a:ext cx="2514600" cy="25146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DC5FE29-7D76-4249-8878-DF712FBDB53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3821" y="1500660"/>
            <a:ext cx="935222" cy="93522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44F1B0A-C54F-47BF-8B43-4CF9DC3D493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4812" y="1524000"/>
            <a:ext cx="911881" cy="91188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460DD88-B473-4FBB-8834-3D9326023BC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7324" y="1452089"/>
            <a:ext cx="961977" cy="961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7585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338C81-B7B6-4021-8179-92A5FA8C1C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63</a:t>
            </a:fld>
            <a:endParaRPr lang="en-US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E8D2A089-63FD-415D-BA5C-CB56DD84F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Combinations</a:t>
            </a:r>
            <a:endParaRPr lang="bg-B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08F787-2231-4F1F-83BC-567F7514FE7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1390" y="1503178"/>
            <a:ext cx="935222" cy="93522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4A78BC6-820C-43F8-AEF8-13AF558F2D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7812" y="3657600"/>
            <a:ext cx="2290415" cy="22904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0066FB5-ED0B-4F36-96A2-809100FF63A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4465" y="1459016"/>
            <a:ext cx="953157" cy="95315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4B8E14C-EA48-4299-AC7E-54D2464C7D1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4893" y="1454607"/>
            <a:ext cx="961977" cy="96197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2DCBF67-D311-42BC-908D-6480857925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4462" y="3358863"/>
            <a:ext cx="2514600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2290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338C81-B7B6-4021-8179-92A5FA8C1C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64</a:t>
            </a:fld>
            <a:endParaRPr lang="en-US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E8D2A089-63FD-415D-BA5C-CB56DD84F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Combinations</a:t>
            </a:r>
            <a:endParaRPr lang="bg-B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08F787-2231-4F1F-83BC-567F7514FE7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1390" y="1501557"/>
            <a:ext cx="935222" cy="93522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4A78BC6-820C-43F8-AEF8-13AF558F2D3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6717" y="1545194"/>
            <a:ext cx="893206" cy="89320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0066FB5-ED0B-4F36-96A2-809100FF63A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4465" y="1457395"/>
            <a:ext cx="953157" cy="95315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4B8E14C-EA48-4299-AC7E-54D2464C7D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5412" y="3581400"/>
            <a:ext cx="2209800" cy="22098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38E5B70-3F9C-49DC-89C8-555FFA255F8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2311" y="3429000"/>
            <a:ext cx="2514600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6640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338C81-B7B6-4021-8179-92A5FA8C1C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65</a:t>
            </a:fld>
            <a:endParaRPr lang="en-US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E8D2A089-63FD-415D-BA5C-CB56DD84F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Combinations</a:t>
            </a:r>
            <a:endParaRPr lang="bg-B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08F787-2231-4F1F-83BC-567F7514FE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1612" y="3352800"/>
            <a:ext cx="2175694" cy="217569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4A78BC6-820C-43F8-AEF8-13AF558F2D3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6464" y="1533845"/>
            <a:ext cx="893206" cy="89320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0066FB5-ED0B-4F36-96A2-809100FF63A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4212" y="1446046"/>
            <a:ext cx="953157" cy="95315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4B8E14C-EA48-4299-AC7E-54D2464C7D1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8297" y="1585029"/>
            <a:ext cx="853371" cy="85337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38E5B70-3F9C-49DC-89C8-555FFA255F8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9234" y="3187583"/>
            <a:ext cx="2514600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6194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338C81-B7B6-4021-8179-92A5FA8C1C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66</a:t>
            </a:fld>
            <a:endParaRPr lang="en-US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E8D2A089-63FD-415D-BA5C-CB56DD84F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Combinations</a:t>
            </a:r>
            <a:endParaRPr lang="bg-B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08F787-2231-4F1F-83BC-567F7514FE7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2120" y="1631811"/>
            <a:ext cx="882789" cy="88278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4A78BC6-820C-43F8-AEF8-13AF558F2D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3012" y="3124200"/>
            <a:ext cx="2431864" cy="243186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0066FB5-ED0B-4F36-96A2-809100FF63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0138" y="3102574"/>
            <a:ext cx="2453490" cy="245349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4B8E14C-EA48-4299-AC7E-54D2464C7D1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8749" y="1595068"/>
            <a:ext cx="853371" cy="85337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38E5B70-3F9C-49DC-89C8-555FFA255F8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8812" y="1455011"/>
            <a:ext cx="1029424" cy="1029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3656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338C81-B7B6-4021-8179-92A5FA8C1C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67</a:t>
            </a:fld>
            <a:endParaRPr lang="en-US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E8D2A089-63FD-415D-BA5C-CB56DD84F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Combinations</a:t>
            </a:r>
            <a:endParaRPr lang="bg-B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08F787-2231-4F1F-83BC-567F7514FE7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2120" y="1631811"/>
            <a:ext cx="882789" cy="88278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4A78BC6-820C-43F8-AEF8-13AF558F2D3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2536" y="1570322"/>
            <a:ext cx="902861" cy="90286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0066FB5-ED0B-4F36-96A2-809100FF63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3742" y="3097747"/>
            <a:ext cx="2453490" cy="245349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4B8E14C-EA48-4299-AC7E-54D2464C7D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1612" y="3276600"/>
            <a:ext cx="2274637" cy="227463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38E5B70-3F9C-49DC-89C8-555FFA255F8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8812" y="1455011"/>
            <a:ext cx="1029424" cy="1029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9651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338C81-B7B6-4021-8179-92A5FA8C1C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68</a:t>
            </a:fld>
            <a:endParaRPr lang="en-US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E8D2A089-63FD-415D-BA5C-CB56DD84F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Combinations</a:t>
            </a:r>
            <a:endParaRPr lang="bg-B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08F787-2231-4F1F-83BC-567F7514FE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9212" y="3124200"/>
            <a:ext cx="2453490" cy="24534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4A78BC6-820C-43F8-AEF8-13AF558F2D3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2536" y="1573481"/>
            <a:ext cx="902861" cy="90286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0066FB5-ED0B-4F36-96A2-809100FF63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7524" y="3090153"/>
            <a:ext cx="2453490" cy="245349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4B8E14C-EA48-4299-AC7E-54D2464C7D1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0208" y="1588902"/>
            <a:ext cx="872018" cy="87201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38E5B70-3F9C-49DC-89C8-555FFA255F8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8812" y="1458170"/>
            <a:ext cx="1029424" cy="1029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7301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338C81-B7B6-4021-8179-92A5FA8C1C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69</a:t>
            </a:fld>
            <a:endParaRPr lang="en-US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E8D2A089-63FD-415D-BA5C-CB56DD84F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Combinations</a:t>
            </a:r>
            <a:endParaRPr lang="bg-B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08F787-2231-4F1F-83BC-567F7514FE7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2259" y="1596270"/>
            <a:ext cx="887439" cy="88743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4A78BC6-820C-43F8-AEF8-13AF558F2D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0145" y="3165210"/>
            <a:ext cx="2438400" cy="2438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0066FB5-ED0B-4F36-96A2-809100FF63A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3047" y="1447800"/>
            <a:ext cx="986688" cy="98668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4B8E14C-EA48-4299-AC7E-54D2464C7D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3012" y="3200400"/>
            <a:ext cx="2368019" cy="236801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38E5B70-3F9C-49DC-89C8-555FFA255F8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8812" y="1447800"/>
            <a:ext cx="1029424" cy="1029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699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338C81-B7B6-4021-8179-92A5FA8C1C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0" name="Title 29">
            <a:extLst>
              <a:ext uri="{FF2B5EF4-FFF2-40B4-BE49-F238E27FC236}">
                <a16:creationId xmlns:a16="http://schemas.microsoft.com/office/drawing/2014/main" id="{41BCBF9F-D7C5-46A9-B584-D2E2787A7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Permutations</a:t>
            </a:r>
            <a:endParaRPr lang="bg-BG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7273F2C8-F5C8-4F42-9BEE-D116AC6C8815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050" y="1718003"/>
            <a:ext cx="3577905" cy="357790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D8F36AD-C998-46EF-8FE0-8EEDBF45F2E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0766" y="1835806"/>
            <a:ext cx="3577905" cy="357790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6FEF35A7-76ED-4C96-8771-C10EDA4E35D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1824" y="1600200"/>
            <a:ext cx="3577905" cy="357790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426C77E-6AE3-4D5E-8BB0-2720FF1431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0188" y="1246706"/>
            <a:ext cx="2438400" cy="24384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0D19982-47A8-44FB-A872-2FF0095463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648" y="1295400"/>
            <a:ext cx="2438400" cy="24384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201EA2D-2852-41DC-85C5-251DEACE29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6999" y="1354302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9922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338C81-B7B6-4021-8179-92A5FA8C1C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70</a:t>
            </a:fld>
            <a:endParaRPr lang="en-US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E8D2A089-63FD-415D-BA5C-CB56DD84F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Combinations</a:t>
            </a:r>
            <a:endParaRPr lang="bg-B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08F787-2231-4F1F-83BC-567F7514FE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6812" y="3200400"/>
            <a:ext cx="2415702" cy="241570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4A78BC6-820C-43F8-AEF8-13AF558F2D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9745" y="3177702"/>
            <a:ext cx="2438400" cy="2438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0066FB5-ED0B-4F36-96A2-809100FF63A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3047" y="1447800"/>
            <a:ext cx="986688" cy="98668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4B8E14C-EA48-4299-AC7E-54D2464C7D1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9009" y="1596270"/>
            <a:ext cx="880954" cy="88095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38E5B70-3F9C-49DC-89C8-555FFA255F8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8812" y="1447800"/>
            <a:ext cx="1029424" cy="1029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4007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338C81-B7B6-4021-8179-92A5FA8C1C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71</a:t>
            </a:fld>
            <a:endParaRPr lang="en-US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E8D2A089-63FD-415D-BA5C-CB56DD84F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Combinations</a:t>
            </a:r>
            <a:endParaRPr lang="bg-B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08F787-2231-4F1F-83BC-567F7514FE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9212" y="3200400"/>
            <a:ext cx="2415702" cy="241570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4A78BC6-820C-43F8-AEF8-13AF558F2D3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3372" y="1596270"/>
            <a:ext cx="880954" cy="88095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0066FB5-ED0B-4F36-96A2-809100FF63A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3047" y="1447800"/>
            <a:ext cx="986688" cy="98668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4B8E14C-EA48-4299-AC7E-54D2464C7D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6629" y="3200400"/>
            <a:ext cx="2339502" cy="233950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38E5B70-3F9C-49DC-89C8-555FFA255F8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8812" y="1447800"/>
            <a:ext cx="1029424" cy="1029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788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338C81-B7B6-4021-8179-92A5FA8C1C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72</a:t>
            </a:fld>
            <a:endParaRPr lang="en-US" dirty="0"/>
          </a:p>
        </p:txBody>
      </p:sp>
      <p:sp>
        <p:nvSpPr>
          <p:cNvPr id="30" name="Title 29">
            <a:extLst>
              <a:ext uri="{FF2B5EF4-FFF2-40B4-BE49-F238E27FC236}">
                <a16:creationId xmlns:a16="http://schemas.microsoft.com/office/drawing/2014/main" id="{41BCBF9F-D7C5-46A9-B584-D2E2787A7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Combinations</a:t>
            </a:r>
            <a:endParaRPr lang="bg-BG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45E2ABE-20ED-47C8-B6D3-8662F2C558D1}"/>
              </a:ext>
            </a:extLst>
          </p:cNvPr>
          <p:cNvSpPr txBox="1"/>
          <p:nvPr/>
        </p:nvSpPr>
        <p:spPr>
          <a:xfrm>
            <a:off x="836612" y="1385840"/>
            <a:ext cx="379956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>
                <a:solidFill>
                  <a:schemeClr val="tx2">
                    <a:lumMod val="75000"/>
                  </a:schemeClr>
                </a:solidFill>
              </a:rPr>
              <a:t>Pick two</a:t>
            </a:r>
            <a:r>
              <a:rPr lang="en-GB" sz="28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GB" sz="2800" dirty="0"/>
              <a:t>form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</a:rPr>
              <a:t>A</a:t>
            </a:r>
            <a:r>
              <a:rPr lang="en-GB" sz="2800" dirty="0"/>
              <a:t>,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</a:rPr>
              <a:t>B</a:t>
            </a:r>
            <a:r>
              <a:rPr lang="en-GB" sz="2800" dirty="0"/>
              <a:t> and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</a:rPr>
              <a:t>C</a:t>
            </a:r>
          </a:p>
          <a:p>
            <a:r>
              <a:rPr lang="en-GB" sz="2800" dirty="0"/>
              <a:t>Order does not matter</a:t>
            </a:r>
          </a:p>
        </p:txBody>
      </p: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0A7B40FC-2BB9-4A63-9D14-7899A7D028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8725890"/>
              </p:ext>
            </p:extLst>
          </p:nvPr>
        </p:nvGraphicFramePr>
        <p:xfrm>
          <a:off x="2195120" y="3200400"/>
          <a:ext cx="1083028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1514">
                  <a:extLst>
                    <a:ext uri="{9D8B030D-6E8A-4147-A177-3AD203B41FA5}">
                      <a16:colId xmlns:a16="http://schemas.microsoft.com/office/drawing/2014/main" val="2512372165"/>
                    </a:ext>
                  </a:extLst>
                </a:gridCol>
                <a:gridCol w="541514">
                  <a:extLst>
                    <a:ext uri="{9D8B030D-6E8A-4147-A177-3AD203B41FA5}">
                      <a16:colId xmlns:a16="http://schemas.microsoft.com/office/drawing/2014/main" val="2740161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0250036"/>
                  </a:ext>
                </a:extLst>
              </a:tr>
            </a:tbl>
          </a:graphicData>
        </a:graphic>
      </p:graphicFrame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57EEF647-93C0-47E1-B526-29306FB07009}"/>
              </a:ext>
            </a:extLst>
          </p:cNvPr>
          <p:cNvGraphicFramePr>
            <a:graphicFrameLocks noGrp="1"/>
          </p:cNvGraphicFramePr>
          <p:nvPr/>
        </p:nvGraphicFramePr>
        <p:xfrm>
          <a:off x="5484812" y="3200400"/>
          <a:ext cx="1083028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1514">
                  <a:extLst>
                    <a:ext uri="{9D8B030D-6E8A-4147-A177-3AD203B41FA5}">
                      <a16:colId xmlns:a16="http://schemas.microsoft.com/office/drawing/2014/main" val="2512372165"/>
                    </a:ext>
                  </a:extLst>
                </a:gridCol>
                <a:gridCol w="541514">
                  <a:extLst>
                    <a:ext uri="{9D8B030D-6E8A-4147-A177-3AD203B41FA5}">
                      <a16:colId xmlns:a16="http://schemas.microsoft.com/office/drawing/2014/main" val="2740161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0250036"/>
                  </a:ext>
                </a:extLst>
              </a:tr>
            </a:tbl>
          </a:graphicData>
        </a:graphic>
      </p:graphicFrame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E1B1E81D-8A7C-4AF4-98AE-9B20DC1431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6891114"/>
              </p:ext>
            </p:extLst>
          </p:nvPr>
        </p:nvGraphicFramePr>
        <p:xfrm>
          <a:off x="8685212" y="3200400"/>
          <a:ext cx="1083028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1514">
                  <a:extLst>
                    <a:ext uri="{9D8B030D-6E8A-4147-A177-3AD203B41FA5}">
                      <a16:colId xmlns:a16="http://schemas.microsoft.com/office/drawing/2014/main" val="2512372165"/>
                    </a:ext>
                  </a:extLst>
                </a:gridCol>
                <a:gridCol w="541514">
                  <a:extLst>
                    <a:ext uri="{9D8B030D-6E8A-4147-A177-3AD203B41FA5}">
                      <a16:colId xmlns:a16="http://schemas.microsoft.com/office/drawing/2014/main" val="2740161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0250036"/>
                  </a:ext>
                </a:extLst>
              </a:tr>
            </a:tbl>
          </a:graphicData>
        </a:graphic>
      </p:graphicFrame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49BBB96B-B395-4399-9897-DB88037F89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475170"/>
              </p:ext>
            </p:extLst>
          </p:nvPr>
        </p:nvGraphicFramePr>
        <p:xfrm>
          <a:off x="1433120" y="4267200"/>
          <a:ext cx="869400" cy="3670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4700">
                  <a:extLst>
                    <a:ext uri="{9D8B030D-6E8A-4147-A177-3AD203B41FA5}">
                      <a16:colId xmlns:a16="http://schemas.microsoft.com/office/drawing/2014/main" val="2512372165"/>
                    </a:ext>
                  </a:extLst>
                </a:gridCol>
                <a:gridCol w="434700">
                  <a:extLst>
                    <a:ext uri="{9D8B030D-6E8A-4147-A177-3AD203B41FA5}">
                      <a16:colId xmlns:a16="http://schemas.microsoft.com/office/drawing/2014/main" val="274016159"/>
                    </a:ext>
                  </a:extLst>
                </a:gridCol>
              </a:tblGrid>
              <a:tr h="367017">
                <a:tc>
                  <a:txBody>
                    <a:bodyPr/>
                    <a:lstStyle/>
                    <a:p>
                      <a:pPr algn="ctr"/>
                      <a:r>
                        <a:rPr lang="en-GB" sz="1900" dirty="0"/>
                        <a:t>A</a:t>
                      </a:r>
                    </a:p>
                  </a:txBody>
                  <a:tcPr marL="73403" marR="73403" marT="36702" marB="36702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900" dirty="0"/>
                        <a:t>B</a:t>
                      </a:r>
                    </a:p>
                  </a:txBody>
                  <a:tcPr marL="73403" marR="73403" marT="36702" marB="36702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0250036"/>
                  </a:ext>
                </a:extLst>
              </a:tr>
            </a:tbl>
          </a:graphicData>
        </a:graphic>
      </p:graphicFrame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B137A01C-570C-467E-B56A-AE20ADFE58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4037347"/>
              </p:ext>
            </p:extLst>
          </p:nvPr>
        </p:nvGraphicFramePr>
        <p:xfrm>
          <a:off x="3167612" y="4267200"/>
          <a:ext cx="869400" cy="3670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4700">
                  <a:extLst>
                    <a:ext uri="{9D8B030D-6E8A-4147-A177-3AD203B41FA5}">
                      <a16:colId xmlns:a16="http://schemas.microsoft.com/office/drawing/2014/main" val="2512372165"/>
                    </a:ext>
                  </a:extLst>
                </a:gridCol>
                <a:gridCol w="434700">
                  <a:extLst>
                    <a:ext uri="{9D8B030D-6E8A-4147-A177-3AD203B41FA5}">
                      <a16:colId xmlns:a16="http://schemas.microsoft.com/office/drawing/2014/main" val="274016159"/>
                    </a:ext>
                  </a:extLst>
                </a:gridCol>
              </a:tblGrid>
              <a:tr h="367017">
                <a:tc>
                  <a:txBody>
                    <a:bodyPr/>
                    <a:lstStyle/>
                    <a:p>
                      <a:pPr algn="ctr"/>
                      <a:r>
                        <a:rPr lang="en-GB" sz="1900" dirty="0"/>
                        <a:t>A</a:t>
                      </a:r>
                    </a:p>
                  </a:txBody>
                  <a:tcPr marL="73403" marR="73403" marT="36702" marB="36702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900" dirty="0"/>
                        <a:t>C</a:t>
                      </a:r>
                    </a:p>
                  </a:txBody>
                  <a:tcPr marL="73403" marR="73403" marT="36702" marB="36702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0250036"/>
                  </a:ext>
                </a:extLst>
              </a:tr>
            </a:tbl>
          </a:graphicData>
        </a:graphic>
      </p:graphicFrame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831D3AB-6591-458E-9349-25B1C32FFC7A}"/>
              </a:ext>
            </a:extLst>
          </p:cNvPr>
          <p:cNvCxnSpPr>
            <a:cxnSpLocks/>
            <a:stCxn id="20" idx="2"/>
            <a:endCxn id="24" idx="0"/>
          </p:cNvCxnSpPr>
          <p:nvPr/>
        </p:nvCxnSpPr>
        <p:spPr>
          <a:xfrm flipH="1">
            <a:off x="1867820" y="3657600"/>
            <a:ext cx="868814" cy="60960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7E9D36A0-17D2-4CC2-BDC4-126E2839B0A3}"/>
              </a:ext>
            </a:extLst>
          </p:cNvPr>
          <p:cNvCxnSpPr>
            <a:cxnSpLocks/>
            <a:stCxn id="20" idx="2"/>
            <a:endCxn id="26" idx="0"/>
          </p:cNvCxnSpPr>
          <p:nvPr/>
        </p:nvCxnSpPr>
        <p:spPr>
          <a:xfrm>
            <a:off x="2736634" y="3657600"/>
            <a:ext cx="865678" cy="60960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7" name="Table 46">
            <a:extLst>
              <a:ext uri="{FF2B5EF4-FFF2-40B4-BE49-F238E27FC236}">
                <a16:creationId xmlns:a16="http://schemas.microsoft.com/office/drawing/2014/main" id="{7783CCE4-8024-4973-B439-C4D666668601}"/>
              </a:ext>
            </a:extLst>
          </p:cNvPr>
          <p:cNvGraphicFramePr>
            <a:graphicFrameLocks noGrp="1"/>
          </p:cNvGraphicFramePr>
          <p:nvPr/>
        </p:nvGraphicFramePr>
        <p:xfrm>
          <a:off x="5578191" y="5010963"/>
          <a:ext cx="869400" cy="3670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4700">
                  <a:extLst>
                    <a:ext uri="{9D8B030D-6E8A-4147-A177-3AD203B41FA5}">
                      <a16:colId xmlns:a16="http://schemas.microsoft.com/office/drawing/2014/main" val="2512372165"/>
                    </a:ext>
                  </a:extLst>
                </a:gridCol>
                <a:gridCol w="434700">
                  <a:extLst>
                    <a:ext uri="{9D8B030D-6E8A-4147-A177-3AD203B41FA5}">
                      <a16:colId xmlns:a16="http://schemas.microsoft.com/office/drawing/2014/main" val="274016159"/>
                    </a:ext>
                  </a:extLst>
                </a:gridCol>
              </a:tblGrid>
              <a:tr h="367017">
                <a:tc>
                  <a:txBody>
                    <a:bodyPr/>
                    <a:lstStyle/>
                    <a:p>
                      <a:pPr algn="ctr"/>
                      <a:r>
                        <a:rPr lang="en-GB" sz="1900" dirty="0"/>
                        <a:t>B</a:t>
                      </a:r>
                    </a:p>
                  </a:txBody>
                  <a:tcPr marL="73403" marR="73403" marT="36702" marB="36702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900" dirty="0"/>
                        <a:t>C</a:t>
                      </a:r>
                    </a:p>
                  </a:txBody>
                  <a:tcPr marL="73403" marR="73403" marT="36702" marB="36702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0250036"/>
                  </a:ext>
                </a:extLst>
              </a:tr>
            </a:tbl>
          </a:graphicData>
        </a:graphic>
      </p:graphicFrame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AF836C69-D19B-4BDC-93CE-9A10C4720DD6}"/>
              </a:ext>
            </a:extLst>
          </p:cNvPr>
          <p:cNvCxnSpPr>
            <a:cxnSpLocks/>
            <a:stCxn id="21" idx="2"/>
            <a:endCxn id="47" idx="0"/>
          </p:cNvCxnSpPr>
          <p:nvPr/>
        </p:nvCxnSpPr>
        <p:spPr>
          <a:xfrm flipH="1">
            <a:off x="6012891" y="3657600"/>
            <a:ext cx="13435" cy="135336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3027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GB" dirty="0"/>
              <a:t>Generates all possible combinations from a given elements</a:t>
            </a:r>
          </a:p>
          <a:p>
            <a:pPr lvl="1"/>
            <a:r>
              <a:rPr lang="en-GB" dirty="0"/>
              <a:t>You can </a:t>
            </a:r>
            <a:r>
              <a:rPr lang="en-GB" b="1" dirty="0">
                <a:solidFill>
                  <a:schemeClr val="tx2">
                    <a:lumMod val="75000"/>
                  </a:schemeClr>
                </a:solidFill>
              </a:rPr>
              <a:t>pick</a:t>
            </a:r>
            <a:r>
              <a:rPr lang="en-GB" dirty="0"/>
              <a:t> each </a:t>
            </a:r>
            <a:r>
              <a:rPr lang="en-GB" b="1" dirty="0">
                <a:solidFill>
                  <a:schemeClr val="tx2">
                    <a:lumMod val="75000"/>
                  </a:schemeClr>
                </a:solidFill>
              </a:rPr>
              <a:t>item</a:t>
            </a:r>
            <a:r>
              <a:rPr lang="en-GB" dirty="0"/>
              <a:t> only </a:t>
            </a:r>
            <a:r>
              <a:rPr lang="en-GB" b="1" dirty="0">
                <a:solidFill>
                  <a:schemeClr val="tx2">
                    <a:lumMod val="75000"/>
                  </a:schemeClr>
                </a:solidFill>
              </a:rPr>
              <a:t>once</a:t>
            </a:r>
          </a:p>
          <a:p>
            <a:pPr lvl="1"/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Generate Combinations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C46B9F1E-996E-45F6-96C3-CF540D3E10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79812" y="2930328"/>
            <a:ext cx="2743200" cy="12003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buClr>
                <a:srgbClr val="F2B254"/>
              </a:buClr>
              <a:buSzPct val="100000"/>
            </a:pPr>
            <a:r>
              <a:rPr lang="en-US" b="1" spc="-2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 B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spc="-2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 C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spc="-2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 C</a:t>
            </a:r>
          </a:p>
        </p:txBody>
      </p:sp>
      <p:sp>
        <p:nvSpPr>
          <p:cNvPr id="46" name="Text Placeholder 5">
            <a:extLst>
              <a:ext uri="{FF2B5EF4-FFF2-40B4-BE49-F238E27FC236}">
                <a16:creationId xmlns:a16="http://schemas.microsoft.com/office/drawing/2014/main" id="{C046CE18-58F5-489F-93F6-F7A02183CE82}"/>
              </a:ext>
            </a:extLst>
          </p:cNvPr>
          <p:cNvSpPr txBox="1">
            <a:spLocks/>
          </p:cNvSpPr>
          <p:nvPr/>
        </p:nvSpPr>
        <p:spPr>
          <a:xfrm>
            <a:off x="1346214" y="3081829"/>
            <a:ext cx="1219200" cy="95677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pt-BR" dirty="0"/>
              <a:t>A B C</a:t>
            </a:r>
          </a:p>
          <a:p>
            <a:r>
              <a:rPr lang="pt-BR" dirty="0"/>
              <a:t>2</a:t>
            </a:r>
          </a:p>
        </p:txBody>
      </p:sp>
      <p:sp>
        <p:nvSpPr>
          <p:cNvPr id="47" name="Arrow: Right 46">
            <a:extLst>
              <a:ext uri="{FF2B5EF4-FFF2-40B4-BE49-F238E27FC236}">
                <a16:creationId xmlns:a16="http://schemas.microsoft.com/office/drawing/2014/main" id="{6ED22964-D8D4-45EB-8A94-CE9ADD0C9FFC}"/>
              </a:ext>
            </a:extLst>
          </p:cNvPr>
          <p:cNvSpPr/>
          <p:nvPr/>
        </p:nvSpPr>
        <p:spPr>
          <a:xfrm>
            <a:off x="2883368" y="3134097"/>
            <a:ext cx="378490" cy="4829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716E42B-2CD0-4313-8DD6-6583FAEBAD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5812" y="4876800"/>
            <a:ext cx="5240355" cy="1456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29191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Algorithm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Comb(index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,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start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lvl="1"/>
            <a:r>
              <a:rPr lang="en-US" dirty="0"/>
              <a:t>Put the numbers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</a:rPr>
              <a:t>i</a:t>
            </a:r>
            <a:r>
              <a:rPr lang="en-US" dirty="0"/>
              <a:t> =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start … n-1</a:t>
            </a:r>
            <a:r>
              <a:rPr lang="en-US" dirty="0"/>
              <a:t> at position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index</a:t>
            </a:r>
            <a:endParaRPr lang="en-US" sz="2800" dirty="0"/>
          </a:p>
          <a:p>
            <a:pPr lvl="1"/>
            <a:r>
              <a:rPr lang="en-US" sz="3000" dirty="0"/>
              <a:t>Call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Comb(index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,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sz="3000" dirty="0"/>
              <a:t> to generate the rest of the array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611175" y="3505200"/>
            <a:ext cx="3679510" cy="2563504"/>
            <a:chOff x="760412" y="2438400"/>
            <a:chExt cx="3679510" cy="2563504"/>
          </a:xfrm>
        </p:grpSpPr>
        <p:sp>
          <p:nvSpPr>
            <p:cNvPr id="31" name="Rectangle 4"/>
            <p:cNvSpPr>
              <a:spLocks noChangeArrowheads="1"/>
            </p:cNvSpPr>
            <p:nvPr/>
          </p:nvSpPr>
          <p:spPr bwMode="auto">
            <a:xfrm>
              <a:off x="760412" y="2895600"/>
              <a:ext cx="3679510" cy="2106304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none">
              <a:noAutofit/>
            </a:bodyPr>
            <a:lstStyle/>
            <a:p>
              <a:pPr eaLnBrk="0" hangingPunct="0">
                <a:lnSpc>
                  <a:spcPts val="28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endPara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2" name="Rectangle 4"/>
            <p:cNvSpPr>
              <a:spLocks noChangeArrowheads="1"/>
            </p:cNvSpPr>
            <p:nvPr/>
          </p:nvSpPr>
          <p:spPr bwMode="auto">
            <a:xfrm>
              <a:off x="760412" y="2438400"/>
              <a:ext cx="3679510" cy="457200"/>
            </a:xfrm>
            <a:prstGeom prst="rect">
              <a:avLst/>
            </a:prstGeom>
            <a:solidFill>
              <a:srgbClr val="D9D5C7">
                <a:alpha val="40000"/>
              </a:srgb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none">
              <a:noAutofit/>
            </a:bodyPr>
            <a:lstStyle/>
            <a:p>
              <a:pPr eaLnBrk="0" hangingPunct="0">
                <a:lnSpc>
                  <a:spcPts val="28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endPara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370012" y="2438400"/>
              <a:ext cx="246253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noProof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Comb(0,</a:t>
              </a:r>
              <a:r>
                <a:rPr lang="en-US" b="1" noProof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Consolas" pitchFamily="49" charset="0"/>
                </a:rPr>
                <a:t> </a:t>
              </a:r>
              <a:r>
                <a:rPr lang="en-US" b="1" noProof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start)</a:t>
              </a:r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74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/>
              <a:t>Algorithm: Combinations without Repetition</a:t>
            </a:r>
          </a:p>
        </p:txBody>
      </p:sp>
      <p:graphicFrame>
        <p:nvGraphicFramePr>
          <p:cNvPr id="5" name="Group 3"/>
          <p:cNvGraphicFramePr>
            <a:graphicFrameLocks noGrp="1"/>
          </p:cNvGraphicFramePr>
          <p:nvPr>
            <p:extLst/>
          </p:nvPr>
        </p:nvGraphicFramePr>
        <p:xfrm>
          <a:off x="884422" y="4617766"/>
          <a:ext cx="3116582" cy="438912"/>
        </p:xfrm>
        <a:graphic>
          <a:graphicData uri="http://schemas.openxmlformats.org/drawingml/2006/table">
            <a:tbl>
              <a:tblPr/>
              <a:tblGrid>
                <a:gridCol w="4452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52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52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452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4522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4522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4522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62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i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x</a:t>
                      </a:r>
                      <a:endParaRPr kumimoji="1" lang="bg-BG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x</a:t>
                      </a:r>
                      <a:endParaRPr kumimoji="1" lang="bg-BG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x</a:t>
                      </a:r>
                      <a:endParaRPr kumimoji="1" lang="bg-BG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x</a:t>
                      </a:r>
                      <a:endParaRPr kumimoji="1" lang="bg-BG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x</a:t>
                      </a:r>
                      <a:endParaRPr kumimoji="1" lang="bg-BG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x</a:t>
                      </a:r>
                      <a:endParaRPr kumimoji="1" lang="bg-BG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" name="AutoShape 25"/>
          <p:cNvSpPr>
            <a:spLocks/>
          </p:cNvSpPr>
          <p:nvPr/>
        </p:nvSpPr>
        <p:spPr bwMode="auto">
          <a:xfrm rot="16200000">
            <a:off x="2553792" y="3974983"/>
            <a:ext cx="284162" cy="2563502"/>
          </a:xfrm>
          <a:prstGeom prst="leftBrace">
            <a:avLst>
              <a:gd name="adj1" fmla="val 91897"/>
              <a:gd name="adj2" fmla="val 50000"/>
            </a:avLst>
          </a:prstGeom>
          <a:noFill/>
          <a:ln w="3175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dist="17961" dir="2700000" algn="ctr" rotWithShape="0">
              <a:schemeClr val="bg1">
                <a:lumMod val="75000"/>
                <a:lumOff val="25000"/>
              </a:schemeClr>
            </a:outerShdw>
          </a:effectLst>
        </p:spPr>
        <p:txBody>
          <a:bodyPr vert="eaVert" wrap="none" anchor="ctr"/>
          <a:lstStyle/>
          <a:p>
            <a:endParaRPr lang="bg-BG">
              <a:ln>
                <a:solidFill>
                  <a:schemeClr val="accent5">
                    <a:lumMod val="20000"/>
                    <a:lumOff val="80000"/>
                  </a:schemeClr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Line 93"/>
          <p:cNvSpPr>
            <a:spLocks noChangeShapeType="1"/>
          </p:cNvSpPr>
          <p:nvPr/>
        </p:nvSpPr>
        <p:spPr bwMode="auto">
          <a:xfrm>
            <a:off x="1117279" y="4212608"/>
            <a:ext cx="0" cy="338138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 type="none"/>
            <a:tailEnd type="triangle" w="lg" len="med"/>
          </a:ln>
          <a:effectLst>
            <a:outerShdw dist="17961" dir="2700000" algn="ctr" rotWithShape="0">
              <a:schemeClr val="bg1">
                <a:lumMod val="75000"/>
                <a:lumOff val="25000"/>
              </a:schemeClr>
            </a:outerShdw>
          </a:effectLst>
        </p:spPr>
        <p:txBody>
          <a:bodyPr anchor="ctr"/>
          <a:lstStyle/>
          <a:p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623383" y="5398816"/>
            <a:ext cx="21226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Comb(1,</a:t>
            </a: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i+1)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8508679" y="4525368"/>
            <a:ext cx="464257" cy="451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  <a:endParaRPr lang="bg-BG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8972936" y="3505200"/>
            <a:ext cx="2607876" cy="2563504"/>
            <a:chOff x="8664973" y="2438400"/>
            <a:chExt cx="2607876" cy="2563504"/>
          </a:xfrm>
        </p:grpSpPr>
        <p:sp>
          <p:nvSpPr>
            <p:cNvPr id="29" name="Rectangle 4"/>
            <p:cNvSpPr>
              <a:spLocks noChangeArrowheads="1"/>
            </p:cNvSpPr>
            <p:nvPr/>
          </p:nvSpPr>
          <p:spPr bwMode="auto">
            <a:xfrm>
              <a:off x="8664973" y="2895600"/>
              <a:ext cx="2607876" cy="2106304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none">
              <a:noAutofit/>
            </a:bodyPr>
            <a:lstStyle/>
            <a:p>
              <a:pPr eaLnBrk="0" hangingPunct="0">
                <a:lnSpc>
                  <a:spcPts val="28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endPara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1" name="Rectangle 4"/>
            <p:cNvSpPr>
              <a:spLocks noChangeArrowheads="1"/>
            </p:cNvSpPr>
            <p:nvPr/>
          </p:nvSpPr>
          <p:spPr bwMode="auto">
            <a:xfrm>
              <a:off x="8664973" y="2438400"/>
              <a:ext cx="2607876" cy="457200"/>
            </a:xfrm>
            <a:prstGeom prst="rect">
              <a:avLst/>
            </a:prstGeom>
            <a:solidFill>
              <a:srgbClr val="D9D5C7">
                <a:alpha val="40000"/>
              </a:srgb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none">
              <a:noAutofit/>
            </a:bodyPr>
            <a:lstStyle/>
            <a:p>
              <a:pPr eaLnBrk="0" hangingPunct="0">
                <a:lnSpc>
                  <a:spcPts val="28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endPara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8664973" y="2446094"/>
              <a:ext cx="2607875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b="1" noProof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Comb(k,</a:t>
              </a:r>
              <a:r>
                <a:rPr lang="en-US" b="1" noProof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Consolas" pitchFamily="49" charset="0"/>
                </a:rPr>
                <a:t> </a:t>
              </a:r>
              <a:r>
                <a:rPr lang="en-US" b="1" noProof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start)</a:t>
              </a:r>
            </a:p>
          </p:txBody>
        </p:sp>
      </p:grpSp>
      <p:sp>
        <p:nvSpPr>
          <p:cNvPr id="7" name="Rectangle 6"/>
          <p:cNvSpPr/>
          <p:nvPr/>
        </p:nvSpPr>
        <p:spPr>
          <a:xfrm>
            <a:off x="9155308" y="4087504"/>
            <a:ext cx="2227363" cy="9048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</a:t>
            </a:r>
            <a:r>
              <a:rPr lang="bg-BG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>
              <a:spcBef>
                <a:spcPts val="600"/>
              </a:spcBef>
            </a:pP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Stop!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4317679" y="4609528"/>
            <a:ext cx="464257" cy="453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</a:t>
            </a:r>
            <a:endParaRPr lang="bg-BG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4829169" y="3505200"/>
            <a:ext cx="3679510" cy="2563504"/>
            <a:chOff x="760412" y="2438400"/>
            <a:chExt cx="3679510" cy="2563504"/>
          </a:xfrm>
        </p:grpSpPr>
        <p:sp>
          <p:nvSpPr>
            <p:cNvPr id="30" name="Rectangle 4"/>
            <p:cNvSpPr>
              <a:spLocks noChangeArrowheads="1"/>
            </p:cNvSpPr>
            <p:nvPr/>
          </p:nvSpPr>
          <p:spPr bwMode="auto">
            <a:xfrm>
              <a:off x="760412" y="2895600"/>
              <a:ext cx="3679510" cy="2106304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none">
              <a:noAutofit/>
            </a:bodyPr>
            <a:lstStyle/>
            <a:p>
              <a:pPr eaLnBrk="0" hangingPunct="0">
                <a:lnSpc>
                  <a:spcPts val="28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endPara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5" name="Rectangle 4"/>
            <p:cNvSpPr>
              <a:spLocks noChangeArrowheads="1"/>
            </p:cNvSpPr>
            <p:nvPr/>
          </p:nvSpPr>
          <p:spPr bwMode="auto">
            <a:xfrm>
              <a:off x="760412" y="2438400"/>
              <a:ext cx="3679510" cy="457200"/>
            </a:xfrm>
            <a:prstGeom prst="rect">
              <a:avLst/>
            </a:prstGeom>
            <a:solidFill>
              <a:srgbClr val="D9D5C7">
                <a:alpha val="40000"/>
              </a:srgb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none">
              <a:noAutofit/>
            </a:bodyPr>
            <a:lstStyle/>
            <a:p>
              <a:pPr eaLnBrk="0" hangingPunct="0">
                <a:lnSpc>
                  <a:spcPts val="28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endPara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370012" y="2438400"/>
              <a:ext cx="246253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noProof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Comb(1,</a:t>
              </a:r>
              <a:r>
                <a:rPr lang="en-US" b="1" noProof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Consolas" pitchFamily="49" charset="0"/>
                </a:rPr>
                <a:t> </a:t>
              </a:r>
              <a:r>
                <a:rPr lang="en-US" b="1" noProof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start)</a:t>
              </a:r>
            </a:p>
          </p:txBody>
        </p:sp>
      </p:grpSp>
      <p:graphicFrame>
        <p:nvGraphicFramePr>
          <p:cNvPr id="37" name="Group 3"/>
          <p:cNvGraphicFramePr>
            <a:graphicFrameLocks noGrp="1"/>
          </p:cNvGraphicFramePr>
          <p:nvPr>
            <p:extLst/>
          </p:nvPr>
        </p:nvGraphicFramePr>
        <p:xfrm>
          <a:off x="5102416" y="4617766"/>
          <a:ext cx="3116582" cy="438912"/>
        </p:xfrm>
        <a:graphic>
          <a:graphicData uri="http://schemas.openxmlformats.org/drawingml/2006/table">
            <a:tbl>
              <a:tblPr/>
              <a:tblGrid>
                <a:gridCol w="4452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52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52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452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4522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4522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4522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62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y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i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9" name="AutoShape 25"/>
          <p:cNvSpPr>
            <a:spLocks/>
          </p:cNvSpPr>
          <p:nvPr/>
        </p:nvSpPr>
        <p:spPr bwMode="auto">
          <a:xfrm rot="16200000">
            <a:off x="6952767" y="4155964"/>
            <a:ext cx="284162" cy="2201539"/>
          </a:xfrm>
          <a:prstGeom prst="leftBrace">
            <a:avLst>
              <a:gd name="adj1" fmla="val 91897"/>
              <a:gd name="adj2" fmla="val 50000"/>
            </a:avLst>
          </a:prstGeom>
          <a:noFill/>
          <a:ln w="3175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dist="17961" dir="2700000" algn="ctr" rotWithShape="0">
              <a:schemeClr val="bg1">
                <a:lumMod val="75000"/>
                <a:lumOff val="25000"/>
              </a:schemeClr>
            </a:outerShdw>
          </a:effectLst>
        </p:spPr>
        <p:txBody>
          <a:bodyPr vert="eaVert" wrap="none" anchor="ctr"/>
          <a:lstStyle/>
          <a:p>
            <a:endParaRPr lang="bg-BG">
              <a:ln>
                <a:solidFill>
                  <a:schemeClr val="accent5">
                    <a:lumMod val="20000"/>
                    <a:lumOff val="80000"/>
                  </a:schemeClr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0" name="Line 93"/>
          <p:cNvSpPr>
            <a:spLocks noChangeShapeType="1"/>
          </p:cNvSpPr>
          <p:nvPr/>
        </p:nvSpPr>
        <p:spPr bwMode="auto">
          <a:xfrm>
            <a:off x="5765479" y="4212608"/>
            <a:ext cx="0" cy="338138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 type="none"/>
            <a:tailEnd type="triangle" w="lg" len="med"/>
          </a:ln>
          <a:effectLst>
            <a:outerShdw dist="17961" dir="2700000" algn="ctr" rotWithShape="0">
              <a:schemeClr val="bg1">
                <a:lumMod val="75000"/>
                <a:lumOff val="25000"/>
              </a:schemeClr>
            </a:outerShdw>
          </a:effectLst>
        </p:spPr>
        <p:txBody>
          <a:bodyPr anchor="ctr"/>
          <a:lstStyle/>
          <a:p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6035023" y="5398816"/>
            <a:ext cx="21226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Comb(2,</a:t>
            </a: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i+1)</a:t>
            </a:r>
          </a:p>
        </p:txBody>
      </p:sp>
    </p:spTree>
    <p:extLst>
      <p:ext uri="{BB962C8B-B14F-4D97-AF65-F5344CB8AC3E}">
        <p14:creationId xmlns:p14="http://schemas.microsoft.com/office/powerpoint/2010/main" val="275854021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7"/>
          <p:cNvSpPr txBox="1">
            <a:spLocks/>
          </p:cNvSpPr>
          <p:nvPr/>
        </p:nvSpPr>
        <p:spPr>
          <a:xfrm>
            <a:off x="581118" y="1236337"/>
            <a:ext cx="11028176" cy="511408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36000" rIns="108000" bIns="36000" rtlCol="0">
            <a:sp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sz="2200"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>
              <a:lnSpc>
                <a:spcPct val="105000"/>
              </a:lnSpc>
            </a:pPr>
            <a:r>
              <a:rPr lang="en-US" sz="2400" noProof="1"/>
              <a:t>void Comb(int index, int start)</a:t>
            </a:r>
          </a:p>
          <a:p>
            <a:pPr>
              <a:lnSpc>
                <a:spcPct val="105000"/>
              </a:lnSpc>
            </a:pPr>
            <a:r>
              <a:rPr lang="en-US" sz="2400" noProof="1"/>
              <a:t>{</a:t>
            </a:r>
          </a:p>
          <a:p>
            <a:pPr>
              <a:lnSpc>
                <a:spcPct val="105000"/>
              </a:lnSpc>
            </a:pPr>
            <a:r>
              <a:rPr lang="en-US" sz="2400" noProof="1"/>
              <a:t>  if (index &gt;= k)</a:t>
            </a:r>
          </a:p>
          <a:p>
            <a:pPr>
              <a:lnSpc>
                <a:spcPct val="105000"/>
              </a:lnSpc>
            </a:pPr>
            <a:r>
              <a:rPr lang="en-US" sz="2400" noProof="1"/>
              <a:t>  {</a:t>
            </a:r>
          </a:p>
          <a:p>
            <a:pPr>
              <a:lnSpc>
                <a:spcPct val="105000"/>
              </a:lnSpc>
            </a:pPr>
            <a:r>
              <a:rPr lang="en-US" sz="2400" noProof="1"/>
              <a:t>    PrintCombinations();</a:t>
            </a:r>
          </a:p>
          <a:p>
            <a:pPr>
              <a:lnSpc>
                <a:spcPct val="105000"/>
              </a:lnSpc>
            </a:pPr>
            <a:r>
              <a:rPr lang="en-US" sz="2400" noProof="1"/>
              <a:t>  }</a:t>
            </a:r>
          </a:p>
          <a:p>
            <a:pPr>
              <a:lnSpc>
                <a:spcPct val="105000"/>
              </a:lnSpc>
            </a:pPr>
            <a:r>
              <a:rPr lang="en-US" sz="2400" noProof="1"/>
              <a:t>  else</a:t>
            </a:r>
          </a:p>
          <a:p>
            <a:pPr>
              <a:lnSpc>
                <a:spcPct val="105000"/>
              </a:lnSpc>
            </a:pPr>
            <a:r>
              <a:rPr lang="en-US" sz="2400" noProof="1"/>
              <a:t>    for (int i = start; i &lt; n; i++)</a:t>
            </a:r>
          </a:p>
          <a:p>
            <a:pPr>
              <a:lnSpc>
                <a:spcPct val="105000"/>
              </a:lnSpc>
            </a:pPr>
            <a:r>
              <a:rPr lang="en-US" sz="2400" noProof="1"/>
              <a:t>    {</a:t>
            </a:r>
          </a:p>
          <a:p>
            <a:pPr>
              <a:lnSpc>
                <a:spcPct val="105000"/>
              </a:lnSpc>
            </a:pPr>
            <a:r>
              <a:rPr lang="en-US" sz="2400" noProof="1"/>
              <a:t>      arr[index] = i;</a:t>
            </a:r>
          </a:p>
          <a:p>
            <a:pPr>
              <a:lnSpc>
                <a:spcPct val="105000"/>
              </a:lnSpc>
            </a:pPr>
            <a:r>
              <a:rPr lang="en-US" sz="2400" noProof="1"/>
              <a:t>      Comb(index + 1, i + 1);</a:t>
            </a:r>
          </a:p>
          <a:p>
            <a:pPr>
              <a:lnSpc>
                <a:spcPct val="105000"/>
              </a:lnSpc>
            </a:pPr>
            <a:r>
              <a:rPr lang="en-US" sz="2400" noProof="1"/>
              <a:t>    }</a:t>
            </a:r>
          </a:p>
          <a:p>
            <a:pPr>
              <a:lnSpc>
                <a:spcPct val="105000"/>
              </a:lnSpc>
            </a:pPr>
            <a:r>
              <a:rPr lang="en-US" sz="2400" noProof="1"/>
              <a:t>}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75</a:t>
            </a:fld>
            <a:endParaRPr lang="en-US" dirty="0"/>
          </a:p>
        </p:txBody>
      </p:sp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Combinations without Repetition</a:t>
            </a:r>
            <a:endParaRPr lang="en-US" b="0" dirty="0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188815" y="40341"/>
            <a:ext cx="9577597" cy="1110780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Autofit/>
          </a:bodyPr>
          <a:lstStyle>
            <a:lvl1pPr algn="l" defTabSz="1218987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4000" b="1" kern="1200">
                <a:solidFill>
                  <a:srgbClr val="F3BE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19" name="Text Placeholder 7"/>
          <p:cNvSpPr txBox="1">
            <a:spLocks/>
          </p:cNvSpPr>
          <p:nvPr/>
        </p:nvSpPr>
        <p:spPr>
          <a:xfrm>
            <a:off x="6856412" y="4581117"/>
            <a:ext cx="4752881" cy="176930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80000" tIns="108000" rIns="180000" bIns="108000" rtlCol="0">
            <a:spAutoFit/>
          </a:bodyPr>
          <a:lstStyle>
            <a:lvl1pPr marL="0" indent="0" algn="l" defTabSz="1218987" rtl="0" eaLnBrk="1" latinLnBrk="0" hangingPunct="1">
              <a:lnSpc>
                <a:spcPct val="105000"/>
              </a:lnSpc>
              <a:spcBef>
                <a:spcPts val="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sz="2000" b="0" kern="1200" smtClean="0">
                <a:solidFill>
                  <a:srgbClr val="8CF4F2"/>
                </a:solidFill>
                <a:latin typeface="Consolas" pitchFamily="49" charset="0"/>
                <a:ea typeface="+mn-ea"/>
                <a:cs typeface="Consolas" pitchFamily="49" charset="0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 k = 3;</a:t>
            </a:r>
          </a:p>
          <a:p>
            <a:pPr>
              <a:spcAft>
                <a:spcPts val="0"/>
              </a:spcAft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 n = 5;</a:t>
            </a:r>
          </a:p>
          <a:p>
            <a:pPr>
              <a:spcAft>
                <a:spcPts val="0"/>
              </a:spcAft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int[] arr = new int[k];</a:t>
            </a:r>
          </a:p>
          <a:p>
            <a:pPr>
              <a:spcAft>
                <a:spcPts val="0"/>
              </a:spcAft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Comb(0, 0);</a:t>
            </a:r>
          </a:p>
        </p:txBody>
      </p:sp>
    </p:spTree>
    <p:extLst>
      <p:ext uri="{BB962C8B-B14F-4D97-AF65-F5344CB8AC3E}">
        <p14:creationId xmlns:p14="http://schemas.microsoft.com/office/powerpoint/2010/main" val="280146540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338C81-B7B6-4021-8179-92A5FA8C1C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76</a:t>
            </a:fld>
            <a:endParaRPr lang="en-US" dirty="0"/>
          </a:p>
        </p:txBody>
      </p:sp>
      <p:sp>
        <p:nvSpPr>
          <p:cNvPr id="30" name="Title 29">
            <a:extLst>
              <a:ext uri="{FF2B5EF4-FFF2-40B4-BE49-F238E27FC236}">
                <a16:creationId xmlns:a16="http://schemas.microsoft.com/office/drawing/2014/main" id="{41BCBF9F-D7C5-46A9-B584-D2E2787A7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Combinations Count</a:t>
            </a:r>
            <a:endParaRPr lang="bg-BG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73B82EE-D7EE-4A30-9CDE-79A054631F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2614194"/>
              </p:ext>
            </p:extLst>
          </p:nvPr>
        </p:nvGraphicFramePr>
        <p:xfrm>
          <a:off x="4747156" y="2535537"/>
          <a:ext cx="1880656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0164">
                  <a:extLst>
                    <a:ext uri="{9D8B030D-6E8A-4147-A177-3AD203B41FA5}">
                      <a16:colId xmlns:a16="http://schemas.microsoft.com/office/drawing/2014/main" val="2512372165"/>
                    </a:ext>
                  </a:extLst>
                </a:gridCol>
                <a:gridCol w="470164">
                  <a:extLst>
                    <a:ext uri="{9D8B030D-6E8A-4147-A177-3AD203B41FA5}">
                      <a16:colId xmlns:a16="http://schemas.microsoft.com/office/drawing/2014/main" val="274016159"/>
                    </a:ext>
                  </a:extLst>
                </a:gridCol>
                <a:gridCol w="470164">
                  <a:extLst>
                    <a:ext uri="{9D8B030D-6E8A-4147-A177-3AD203B41FA5}">
                      <a16:colId xmlns:a16="http://schemas.microsoft.com/office/drawing/2014/main" val="9736340"/>
                    </a:ext>
                  </a:extLst>
                </a:gridCol>
                <a:gridCol w="470164">
                  <a:extLst>
                    <a:ext uri="{9D8B030D-6E8A-4147-A177-3AD203B41FA5}">
                      <a16:colId xmlns:a16="http://schemas.microsoft.com/office/drawing/2014/main" val="1396527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0250036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9EC3FF70-C273-4FBF-BF86-05AB78EDE5FE}"/>
              </a:ext>
            </a:extLst>
          </p:cNvPr>
          <p:cNvSpPr txBox="1"/>
          <p:nvPr/>
        </p:nvSpPr>
        <p:spPr>
          <a:xfrm>
            <a:off x="836612" y="1385840"/>
            <a:ext cx="1039483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Pick two from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</a:rPr>
              <a:t>A</a:t>
            </a:r>
            <a:r>
              <a:rPr lang="en-GB" sz="2800" dirty="0"/>
              <a:t>,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</a:rPr>
              <a:t>B</a:t>
            </a:r>
            <a:r>
              <a:rPr lang="en-GB" sz="2800" dirty="0"/>
              <a:t>,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</a:rPr>
              <a:t>C</a:t>
            </a:r>
            <a:r>
              <a:rPr lang="en-GB" sz="2800" dirty="0"/>
              <a:t> and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</a:rPr>
              <a:t>D</a:t>
            </a:r>
            <a:r>
              <a:rPr lang="en-GB" sz="2800" dirty="0"/>
              <a:t> in all possible ways,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</a:rPr>
              <a:t>order does not matter</a:t>
            </a:r>
          </a:p>
          <a:p>
            <a:r>
              <a:rPr lang="en-GB" sz="2800" dirty="0"/>
              <a:t>How many ways are there?</a:t>
            </a:r>
          </a:p>
        </p:txBody>
      </p:sp>
      <p:sp>
        <p:nvSpPr>
          <p:cNvPr id="39" name="AutoShape 7">
            <a:extLst>
              <a:ext uri="{FF2B5EF4-FFF2-40B4-BE49-F238E27FC236}">
                <a16:creationId xmlns:a16="http://schemas.microsoft.com/office/drawing/2014/main" id="{600E06F8-FAD7-414E-AE26-871DBC4AE6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68089" y="5562600"/>
            <a:ext cx="2830997" cy="427226"/>
          </a:xfrm>
          <a:prstGeom prst="wedgeRoundRectCallout">
            <a:avLst>
              <a:gd name="adj1" fmla="val -57014"/>
              <a:gd name="adj2" fmla="val -46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6 different ways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94CEA89-164A-420F-97D8-46E5C82CD39F}"/>
                  </a:ext>
                </a:extLst>
              </p:cNvPr>
              <p:cNvSpPr/>
              <p:nvPr/>
            </p:nvSpPr>
            <p:spPr>
              <a:xfrm>
                <a:off x="4570412" y="5276371"/>
                <a:ext cx="3448876" cy="113710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bg-BG" sz="4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bg-BG" sz="4400" i="1">
                            <a:latin typeface="Cambria Math"/>
                          </a:rPr>
                          <m:t>!</m:t>
                        </m:r>
                      </m:num>
                      <m:den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!</m:t>
                        </m:r>
                        <m:d>
                          <m:dPr>
                            <m:ctrlPr>
                              <a:rPr lang="en-GB" sz="4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4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GB" sz="4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GB" sz="4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  <m:r>
                          <a:rPr lang="en-GB" sz="4400" b="0" i="1" smtClean="0">
                            <a:latin typeface="Cambria Math" panose="02040503050406030204" pitchFamily="18" charset="0"/>
                          </a:rPr>
                          <m:t>! </m:t>
                        </m:r>
                      </m:den>
                    </m:f>
                  </m:oMath>
                </a14:m>
                <a:r>
                  <a:rPr lang="en-GB" sz="4400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g-BG" sz="4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400" b="0" i="1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bg-BG" sz="4400" i="1">
                            <a:latin typeface="Cambria Math"/>
                          </a:rPr>
                          <m:t>!</m:t>
                        </m:r>
                      </m:num>
                      <m:den>
                        <m:r>
                          <a:rPr lang="en-GB" sz="4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bg-BG" sz="4400" i="1">
                            <a:latin typeface="Cambria Math"/>
                          </a:rPr>
                          <m:t>!</m:t>
                        </m:r>
                        <m:r>
                          <a:rPr lang="en-GB" sz="4400" b="0" i="1" smtClean="0">
                            <a:latin typeface="Cambria Math" panose="02040503050406030204" pitchFamily="18" charset="0"/>
                          </a:rPr>
                          <m:t>2!</m:t>
                        </m:r>
                      </m:den>
                    </m:f>
                  </m:oMath>
                </a14:m>
                <a:endParaRPr lang="bg-BG" sz="4400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94CEA89-164A-420F-97D8-46E5C82CD3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0412" y="5276371"/>
                <a:ext cx="3448876" cy="1137106"/>
              </a:xfrm>
              <a:prstGeom prst="rect">
                <a:avLst/>
              </a:prstGeom>
              <a:blipFill>
                <a:blip r:embed="rId2"/>
                <a:stretch>
                  <a:fillRect b="-698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DA608370-F775-4A20-9703-2CC29A781B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2874684"/>
              </p:ext>
            </p:extLst>
          </p:nvPr>
        </p:nvGraphicFramePr>
        <p:xfrm>
          <a:off x="5163784" y="3395990"/>
          <a:ext cx="1083028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1514">
                  <a:extLst>
                    <a:ext uri="{9D8B030D-6E8A-4147-A177-3AD203B41FA5}">
                      <a16:colId xmlns:a16="http://schemas.microsoft.com/office/drawing/2014/main" val="2512372165"/>
                    </a:ext>
                  </a:extLst>
                </a:gridCol>
                <a:gridCol w="541514">
                  <a:extLst>
                    <a:ext uri="{9D8B030D-6E8A-4147-A177-3AD203B41FA5}">
                      <a16:colId xmlns:a16="http://schemas.microsoft.com/office/drawing/2014/main" val="2740161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0250036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885E62DA-370A-4A6B-A9D6-7E59410DBEE1}"/>
              </a:ext>
            </a:extLst>
          </p:cNvPr>
          <p:cNvSpPr txBox="1"/>
          <p:nvPr/>
        </p:nvSpPr>
        <p:spPr>
          <a:xfrm>
            <a:off x="5252369" y="336298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BA1808-111E-42F0-92D1-B2A5EF991C43}"/>
              </a:ext>
            </a:extLst>
          </p:cNvPr>
          <p:cNvSpPr txBox="1"/>
          <p:nvPr/>
        </p:nvSpPr>
        <p:spPr>
          <a:xfrm>
            <a:off x="5784315" y="336298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3</a:t>
            </a:r>
          </a:p>
        </p:txBody>
      </p:sp>
      <p:sp>
        <p:nvSpPr>
          <p:cNvPr id="12" name="AutoShape 7">
            <a:extLst>
              <a:ext uri="{FF2B5EF4-FFF2-40B4-BE49-F238E27FC236}">
                <a16:creationId xmlns:a16="http://schemas.microsoft.com/office/drawing/2014/main" id="{79799469-6A39-4DF1-850A-B04CD422D6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40692" y="3453521"/>
            <a:ext cx="3263720" cy="427226"/>
          </a:xfrm>
          <a:prstGeom prst="wedgeRoundRectCallout">
            <a:avLst>
              <a:gd name="adj1" fmla="val -60631"/>
              <a:gd name="adj2" fmla="val -316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Variations n = 4, k = 2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8D9CA12F-4AE8-491D-81CB-99E706236B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2874684"/>
              </p:ext>
            </p:extLst>
          </p:nvPr>
        </p:nvGraphicFramePr>
        <p:xfrm>
          <a:off x="5163784" y="4144774"/>
          <a:ext cx="1083028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1514">
                  <a:extLst>
                    <a:ext uri="{9D8B030D-6E8A-4147-A177-3AD203B41FA5}">
                      <a16:colId xmlns:a16="http://schemas.microsoft.com/office/drawing/2014/main" val="2512372165"/>
                    </a:ext>
                  </a:extLst>
                </a:gridCol>
                <a:gridCol w="541514">
                  <a:extLst>
                    <a:ext uri="{9D8B030D-6E8A-4147-A177-3AD203B41FA5}">
                      <a16:colId xmlns:a16="http://schemas.microsoft.com/office/drawing/2014/main" val="2740161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0250036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0BB682FF-473F-44DB-9AFF-8B45018325C1}"/>
              </a:ext>
            </a:extLst>
          </p:cNvPr>
          <p:cNvSpPr txBox="1"/>
          <p:nvPr/>
        </p:nvSpPr>
        <p:spPr>
          <a:xfrm>
            <a:off x="5252369" y="4111764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940D649-A287-43CB-B413-443781248445}"/>
              </a:ext>
            </a:extLst>
          </p:cNvPr>
          <p:cNvSpPr txBox="1"/>
          <p:nvPr/>
        </p:nvSpPr>
        <p:spPr>
          <a:xfrm>
            <a:off x="5784315" y="4111764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1</a:t>
            </a:r>
          </a:p>
        </p:txBody>
      </p:sp>
      <p:sp>
        <p:nvSpPr>
          <p:cNvPr id="16" name="AutoShape 7">
            <a:extLst>
              <a:ext uri="{FF2B5EF4-FFF2-40B4-BE49-F238E27FC236}">
                <a16:creationId xmlns:a16="http://schemas.microsoft.com/office/drawing/2014/main" id="{B0CB9A16-9F8C-465D-9DD7-CD5F4A434C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40692" y="4202305"/>
            <a:ext cx="3263720" cy="427226"/>
          </a:xfrm>
          <a:prstGeom prst="wedgeRoundRectCallout">
            <a:avLst>
              <a:gd name="adj1" fmla="val -60631"/>
              <a:gd name="adj2" fmla="val -316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Permutations of n = 2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25972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11" grpId="0"/>
      <p:bldP spid="5" grpId="0"/>
      <p:bldP spid="10" grpId="0"/>
      <p:bldP spid="12" grpId="0" animBg="1"/>
      <p:bldP spid="14" grpId="0"/>
      <p:bldP spid="15" grpId="0"/>
      <p:bldP spid="16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Algorithm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Comb(index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,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start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 sz="3200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en-US" sz="3000" dirty="0"/>
              <a:t>Put the numbers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</a:rPr>
              <a:t>i</a:t>
            </a:r>
            <a:r>
              <a:rPr lang="en-US" sz="3000" dirty="0"/>
              <a:t> =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</a:rPr>
              <a:t>start … n-1</a:t>
            </a:r>
            <a:r>
              <a:rPr lang="en-US" sz="3000" dirty="0"/>
              <a:t> at position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index</a:t>
            </a:r>
            <a:endParaRPr lang="en-US" sz="3000" dirty="0"/>
          </a:p>
          <a:p>
            <a:pPr lvl="1"/>
            <a:r>
              <a:rPr lang="en-US" sz="3000" dirty="0"/>
              <a:t>Call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Comb(index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,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sz="3000" dirty="0"/>
              <a:t> to generate the rest of the array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420356" y="3505200"/>
            <a:ext cx="3679510" cy="2563504"/>
            <a:chOff x="760412" y="2438400"/>
            <a:chExt cx="3679510" cy="2563504"/>
          </a:xfrm>
        </p:grpSpPr>
        <p:sp>
          <p:nvSpPr>
            <p:cNvPr id="31" name="Rectangle 4"/>
            <p:cNvSpPr>
              <a:spLocks noChangeArrowheads="1"/>
            </p:cNvSpPr>
            <p:nvPr/>
          </p:nvSpPr>
          <p:spPr bwMode="auto">
            <a:xfrm>
              <a:off x="760412" y="2895600"/>
              <a:ext cx="3679510" cy="2106304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none">
              <a:noAutofit/>
            </a:bodyPr>
            <a:lstStyle/>
            <a:p>
              <a:pPr eaLnBrk="0" hangingPunct="0">
                <a:lnSpc>
                  <a:spcPts val="28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endPara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2" name="Rectangle 4"/>
            <p:cNvSpPr>
              <a:spLocks noChangeArrowheads="1"/>
            </p:cNvSpPr>
            <p:nvPr/>
          </p:nvSpPr>
          <p:spPr bwMode="auto">
            <a:xfrm>
              <a:off x="760412" y="2438400"/>
              <a:ext cx="3679510" cy="457200"/>
            </a:xfrm>
            <a:prstGeom prst="rect">
              <a:avLst/>
            </a:prstGeom>
            <a:solidFill>
              <a:srgbClr val="D9D5C7">
                <a:alpha val="40000"/>
              </a:srgb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none">
              <a:noAutofit/>
            </a:bodyPr>
            <a:lstStyle/>
            <a:p>
              <a:pPr eaLnBrk="0" hangingPunct="0">
                <a:lnSpc>
                  <a:spcPts val="28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endPara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115135" y="2438400"/>
              <a:ext cx="297228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noProof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CombRep(0,</a:t>
              </a:r>
              <a:r>
                <a:rPr lang="en-US" b="1" noProof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Consolas" pitchFamily="49" charset="0"/>
                </a:rPr>
                <a:t> </a:t>
              </a:r>
              <a:r>
                <a:rPr lang="en-US" b="1" noProof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start)</a:t>
              </a:r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77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/>
              <a:t>Algorithm: </a:t>
            </a:r>
            <a:r>
              <a:rPr lang="en-US" sz="3800"/>
              <a:t>Combinations with </a:t>
            </a:r>
            <a:r>
              <a:rPr lang="en-US" sz="3800" dirty="0"/>
              <a:t>Repetition</a:t>
            </a:r>
          </a:p>
        </p:txBody>
      </p:sp>
      <p:graphicFrame>
        <p:nvGraphicFramePr>
          <p:cNvPr id="5" name="Group 3"/>
          <p:cNvGraphicFramePr>
            <a:graphicFrameLocks noGrp="1"/>
          </p:cNvGraphicFramePr>
          <p:nvPr>
            <p:extLst/>
          </p:nvPr>
        </p:nvGraphicFramePr>
        <p:xfrm>
          <a:off x="693603" y="4617766"/>
          <a:ext cx="3116582" cy="438912"/>
        </p:xfrm>
        <a:graphic>
          <a:graphicData uri="http://schemas.openxmlformats.org/drawingml/2006/table">
            <a:tbl>
              <a:tblPr/>
              <a:tblGrid>
                <a:gridCol w="4452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52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52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452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4522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4522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4522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62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i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x</a:t>
                      </a:r>
                      <a:endParaRPr kumimoji="1" lang="bg-BG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x</a:t>
                      </a:r>
                      <a:endParaRPr kumimoji="1" lang="bg-BG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x</a:t>
                      </a:r>
                      <a:endParaRPr kumimoji="1" lang="bg-BG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x</a:t>
                      </a:r>
                      <a:endParaRPr kumimoji="1" lang="bg-BG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x</a:t>
                      </a:r>
                      <a:endParaRPr kumimoji="1" lang="bg-BG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x</a:t>
                      </a:r>
                      <a:endParaRPr kumimoji="1" lang="bg-BG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" name="AutoShape 25"/>
          <p:cNvSpPr>
            <a:spLocks/>
          </p:cNvSpPr>
          <p:nvPr/>
        </p:nvSpPr>
        <p:spPr bwMode="auto">
          <a:xfrm rot="16200000">
            <a:off x="2362973" y="3974983"/>
            <a:ext cx="284162" cy="2563502"/>
          </a:xfrm>
          <a:prstGeom prst="leftBrace">
            <a:avLst>
              <a:gd name="adj1" fmla="val 91897"/>
              <a:gd name="adj2" fmla="val 50000"/>
            </a:avLst>
          </a:prstGeom>
          <a:noFill/>
          <a:ln w="3175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dist="17961" dir="2700000" algn="ctr" rotWithShape="0">
              <a:schemeClr val="bg1">
                <a:lumMod val="75000"/>
                <a:lumOff val="25000"/>
              </a:schemeClr>
            </a:outerShdw>
          </a:effectLst>
        </p:spPr>
        <p:txBody>
          <a:bodyPr vert="eaVert" wrap="none" anchor="ctr"/>
          <a:lstStyle/>
          <a:p>
            <a:endParaRPr lang="bg-BG">
              <a:ln>
                <a:solidFill>
                  <a:schemeClr val="accent5">
                    <a:lumMod val="20000"/>
                    <a:lumOff val="80000"/>
                  </a:schemeClr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Line 93"/>
          <p:cNvSpPr>
            <a:spLocks noChangeShapeType="1"/>
          </p:cNvSpPr>
          <p:nvPr/>
        </p:nvSpPr>
        <p:spPr bwMode="auto">
          <a:xfrm>
            <a:off x="926460" y="4212608"/>
            <a:ext cx="0" cy="338138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 type="none"/>
            <a:tailEnd type="triangle" w="lg" len="med"/>
          </a:ln>
          <a:effectLst>
            <a:outerShdw dist="17961" dir="2700000" algn="ctr" rotWithShape="0">
              <a:schemeClr val="bg1">
                <a:lumMod val="75000"/>
                <a:lumOff val="25000"/>
              </a:schemeClr>
            </a:outerShdw>
          </a:effectLst>
        </p:spPr>
        <p:txBody>
          <a:bodyPr anchor="ctr"/>
          <a:lstStyle/>
          <a:p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353201" y="5412464"/>
            <a:ext cx="22926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CombRep(1,</a:t>
            </a: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i)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8276916" y="4525368"/>
            <a:ext cx="464257" cy="451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  <a:endParaRPr lang="bg-BG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8727525" y="3505200"/>
            <a:ext cx="3049293" cy="2563504"/>
            <a:chOff x="8664973" y="2438400"/>
            <a:chExt cx="3049293" cy="2563504"/>
          </a:xfrm>
        </p:grpSpPr>
        <p:sp>
          <p:nvSpPr>
            <p:cNvPr id="29" name="Rectangle 4"/>
            <p:cNvSpPr>
              <a:spLocks noChangeArrowheads="1"/>
            </p:cNvSpPr>
            <p:nvPr/>
          </p:nvSpPr>
          <p:spPr bwMode="auto">
            <a:xfrm>
              <a:off x="8664973" y="2895600"/>
              <a:ext cx="3049293" cy="2106304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none">
              <a:noAutofit/>
            </a:bodyPr>
            <a:lstStyle/>
            <a:p>
              <a:pPr eaLnBrk="0" hangingPunct="0">
                <a:lnSpc>
                  <a:spcPts val="28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endPara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1" name="Rectangle 4"/>
            <p:cNvSpPr>
              <a:spLocks noChangeArrowheads="1"/>
            </p:cNvSpPr>
            <p:nvPr/>
          </p:nvSpPr>
          <p:spPr bwMode="auto">
            <a:xfrm>
              <a:off x="8664973" y="2438400"/>
              <a:ext cx="3049293" cy="457200"/>
            </a:xfrm>
            <a:prstGeom prst="rect">
              <a:avLst/>
            </a:prstGeom>
            <a:solidFill>
              <a:srgbClr val="D9D5C7">
                <a:alpha val="40000"/>
              </a:srgb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none">
              <a:noAutofit/>
            </a:bodyPr>
            <a:lstStyle/>
            <a:p>
              <a:pPr eaLnBrk="0" hangingPunct="0">
                <a:lnSpc>
                  <a:spcPts val="28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endPara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8664973" y="2446094"/>
              <a:ext cx="3022214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b="1" noProof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CombRep(k,</a:t>
              </a:r>
              <a:r>
                <a:rPr lang="en-US" b="1" noProof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Consolas" pitchFamily="49" charset="0"/>
                </a:rPr>
                <a:t> </a:t>
              </a:r>
              <a:r>
                <a:rPr lang="en-US" b="1" noProof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start)</a:t>
              </a:r>
            </a:p>
          </p:txBody>
        </p:sp>
      </p:grpSp>
      <p:sp>
        <p:nvSpPr>
          <p:cNvPr id="7" name="Rectangle 6"/>
          <p:cNvSpPr/>
          <p:nvPr/>
        </p:nvSpPr>
        <p:spPr>
          <a:xfrm>
            <a:off x="8909897" y="4087504"/>
            <a:ext cx="2227363" cy="9048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</a:t>
            </a:r>
            <a:r>
              <a:rPr lang="bg-BG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>
              <a:spcBef>
                <a:spcPts val="600"/>
              </a:spcBef>
            </a:pP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Stop!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4113212" y="4609528"/>
            <a:ext cx="464257" cy="453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</a:t>
            </a:r>
            <a:endParaRPr lang="bg-BG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4611054" y="3505200"/>
            <a:ext cx="3679510" cy="2563504"/>
            <a:chOff x="760412" y="2438400"/>
            <a:chExt cx="3679510" cy="2563504"/>
          </a:xfrm>
        </p:grpSpPr>
        <p:sp>
          <p:nvSpPr>
            <p:cNvPr id="30" name="Rectangle 4"/>
            <p:cNvSpPr>
              <a:spLocks noChangeArrowheads="1"/>
            </p:cNvSpPr>
            <p:nvPr/>
          </p:nvSpPr>
          <p:spPr bwMode="auto">
            <a:xfrm>
              <a:off x="760412" y="2895600"/>
              <a:ext cx="3679510" cy="2106304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none">
              <a:noAutofit/>
            </a:bodyPr>
            <a:lstStyle/>
            <a:p>
              <a:pPr eaLnBrk="0" hangingPunct="0">
                <a:lnSpc>
                  <a:spcPts val="28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endPara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5" name="Rectangle 4"/>
            <p:cNvSpPr>
              <a:spLocks noChangeArrowheads="1"/>
            </p:cNvSpPr>
            <p:nvPr/>
          </p:nvSpPr>
          <p:spPr bwMode="auto">
            <a:xfrm>
              <a:off x="760412" y="2438400"/>
              <a:ext cx="3679510" cy="457200"/>
            </a:xfrm>
            <a:prstGeom prst="rect">
              <a:avLst/>
            </a:prstGeom>
            <a:solidFill>
              <a:srgbClr val="D9D5C7">
                <a:alpha val="40000"/>
              </a:srgb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none">
              <a:noAutofit/>
            </a:bodyPr>
            <a:lstStyle/>
            <a:p>
              <a:pPr eaLnBrk="0" hangingPunct="0">
                <a:lnSpc>
                  <a:spcPts val="28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endPara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115135" y="2438400"/>
              <a:ext cx="297228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noProof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CombRep(1,</a:t>
              </a:r>
              <a:r>
                <a:rPr lang="en-US" b="1" noProof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Consolas" pitchFamily="49" charset="0"/>
                </a:rPr>
                <a:t> </a:t>
              </a:r>
              <a:r>
                <a:rPr lang="en-US" b="1" noProof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start)</a:t>
              </a:r>
            </a:p>
          </p:txBody>
        </p:sp>
      </p:grpSp>
      <p:graphicFrame>
        <p:nvGraphicFramePr>
          <p:cNvPr id="37" name="Group 3"/>
          <p:cNvGraphicFramePr>
            <a:graphicFrameLocks noGrp="1"/>
          </p:cNvGraphicFramePr>
          <p:nvPr>
            <p:extLst/>
          </p:nvPr>
        </p:nvGraphicFramePr>
        <p:xfrm>
          <a:off x="4884301" y="4617766"/>
          <a:ext cx="3116582" cy="438912"/>
        </p:xfrm>
        <a:graphic>
          <a:graphicData uri="http://schemas.openxmlformats.org/drawingml/2006/table">
            <a:tbl>
              <a:tblPr/>
              <a:tblGrid>
                <a:gridCol w="4452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52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52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452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4522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4522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4522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62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y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i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9" name="AutoShape 25"/>
          <p:cNvSpPr>
            <a:spLocks/>
          </p:cNvSpPr>
          <p:nvPr/>
        </p:nvSpPr>
        <p:spPr bwMode="auto">
          <a:xfrm rot="16200000">
            <a:off x="6734652" y="4155964"/>
            <a:ext cx="284162" cy="2201539"/>
          </a:xfrm>
          <a:prstGeom prst="leftBrace">
            <a:avLst>
              <a:gd name="adj1" fmla="val 91897"/>
              <a:gd name="adj2" fmla="val 50000"/>
            </a:avLst>
          </a:prstGeom>
          <a:noFill/>
          <a:ln w="3175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dist="17961" dir="2700000" algn="ctr" rotWithShape="0">
              <a:schemeClr val="bg1">
                <a:lumMod val="75000"/>
                <a:lumOff val="25000"/>
              </a:schemeClr>
            </a:outerShdw>
          </a:effectLst>
        </p:spPr>
        <p:txBody>
          <a:bodyPr vert="eaVert" wrap="none" anchor="ctr"/>
          <a:lstStyle/>
          <a:p>
            <a:endParaRPr lang="bg-BG">
              <a:ln>
                <a:solidFill>
                  <a:schemeClr val="accent5">
                    <a:lumMod val="20000"/>
                    <a:lumOff val="80000"/>
                  </a:schemeClr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0" name="Line 93"/>
          <p:cNvSpPr>
            <a:spLocks noChangeShapeType="1"/>
          </p:cNvSpPr>
          <p:nvPr/>
        </p:nvSpPr>
        <p:spPr bwMode="auto">
          <a:xfrm>
            <a:off x="5547364" y="4212608"/>
            <a:ext cx="0" cy="338138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 type="none"/>
            <a:tailEnd type="triangle" w="lg" len="med"/>
          </a:ln>
          <a:effectLst>
            <a:outerShdw dist="17961" dir="2700000" algn="ctr" rotWithShape="0">
              <a:schemeClr val="bg1">
                <a:lumMod val="75000"/>
                <a:lumOff val="25000"/>
              </a:schemeClr>
            </a:outerShdw>
          </a:effectLst>
        </p:spPr>
        <p:txBody>
          <a:bodyPr anchor="ctr"/>
          <a:lstStyle/>
          <a:p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5723897" y="5412464"/>
            <a:ext cx="22926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CombRep(2,</a:t>
            </a: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i)</a:t>
            </a:r>
          </a:p>
        </p:txBody>
      </p:sp>
    </p:spTree>
    <p:extLst>
      <p:ext uri="{BB962C8B-B14F-4D97-AF65-F5344CB8AC3E}">
        <p14:creationId xmlns:p14="http://schemas.microsoft.com/office/powerpoint/2010/main" val="40939318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78</a:t>
            </a:fld>
            <a:endParaRPr lang="en-US" dirty="0"/>
          </a:p>
        </p:txBody>
      </p:sp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Generate </a:t>
            </a:r>
            <a:r>
              <a:rPr lang="en-US"/>
              <a:t>Combinations with </a:t>
            </a:r>
            <a:r>
              <a:rPr lang="en-US" dirty="0"/>
              <a:t>Repetition</a:t>
            </a:r>
            <a:endParaRPr lang="en-US" b="0" dirty="0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188815" y="40341"/>
            <a:ext cx="9577597" cy="1110780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Autofit/>
          </a:bodyPr>
          <a:lstStyle>
            <a:lvl1pPr algn="l" defTabSz="1218987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4000" b="1" kern="1200">
                <a:solidFill>
                  <a:srgbClr val="F3BE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17" name="Text Placeholder 7"/>
          <p:cNvSpPr txBox="1">
            <a:spLocks/>
          </p:cNvSpPr>
          <p:nvPr/>
        </p:nvSpPr>
        <p:spPr>
          <a:xfrm>
            <a:off x="581118" y="1236337"/>
            <a:ext cx="11028176" cy="509632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36000" rIns="108000" bIns="36000" rtlCol="0">
            <a:sp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sz="2200"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>
              <a:lnSpc>
                <a:spcPct val="105000"/>
              </a:lnSpc>
            </a:pPr>
            <a:r>
              <a:rPr lang="en-US" sz="2400" noProof="1"/>
              <a:t>void Comb(int index, int start)</a:t>
            </a:r>
          </a:p>
          <a:p>
            <a:pPr>
              <a:lnSpc>
                <a:spcPct val="105000"/>
              </a:lnSpc>
            </a:pPr>
            <a:r>
              <a:rPr lang="en-US" sz="2400" noProof="1"/>
              <a:t>{</a:t>
            </a:r>
          </a:p>
          <a:p>
            <a:pPr>
              <a:lnSpc>
                <a:spcPct val="105000"/>
              </a:lnSpc>
            </a:pPr>
            <a:r>
              <a:rPr lang="en-US" sz="2400" noProof="1"/>
              <a:t>  if (index &gt;= k)</a:t>
            </a:r>
          </a:p>
          <a:p>
            <a:pPr>
              <a:lnSpc>
                <a:spcPct val="105000"/>
              </a:lnSpc>
            </a:pPr>
            <a:r>
              <a:rPr lang="en-US" sz="2400" noProof="1"/>
              <a:t>  {</a:t>
            </a:r>
          </a:p>
          <a:p>
            <a:pPr>
              <a:lnSpc>
                <a:spcPct val="105000"/>
              </a:lnSpc>
            </a:pPr>
            <a:r>
              <a:rPr lang="en-US" sz="2400" noProof="1"/>
              <a:t>    PrintCombinations();</a:t>
            </a:r>
          </a:p>
          <a:p>
            <a:pPr>
              <a:lnSpc>
                <a:spcPct val="105000"/>
              </a:lnSpc>
            </a:pPr>
            <a:r>
              <a:rPr lang="en-US" sz="2400" noProof="1"/>
              <a:t>  }</a:t>
            </a:r>
          </a:p>
          <a:p>
            <a:pPr>
              <a:lnSpc>
                <a:spcPct val="105000"/>
              </a:lnSpc>
            </a:pPr>
            <a:r>
              <a:rPr lang="en-US" sz="2400" noProof="1"/>
              <a:t>  else</a:t>
            </a:r>
          </a:p>
          <a:p>
            <a:pPr>
              <a:lnSpc>
                <a:spcPct val="105000"/>
              </a:lnSpc>
            </a:pPr>
            <a:r>
              <a:rPr lang="en-US" sz="2400" noProof="1"/>
              <a:t>    for (int i = start; i &lt; n; i++)</a:t>
            </a:r>
          </a:p>
          <a:p>
            <a:pPr>
              <a:lnSpc>
                <a:spcPct val="105000"/>
              </a:lnSpc>
            </a:pPr>
            <a:r>
              <a:rPr lang="en-US" sz="2400" noProof="1"/>
              <a:t>    {</a:t>
            </a:r>
          </a:p>
          <a:p>
            <a:pPr>
              <a:lnSpc>
                <a:spcPct val="105000"/>
              </a:lnSpc>
            </a:pPr>
            <a:r>
              <a:rPr lang="en-US" sz="2400" noProof="1"/>
              <a:t>      arr[index] = i;</a:t>
            </a:r>
          </a:p>
          <a:p>
            <a:pPr>
              <a:lnSpc>
                <a:spcPct val="105000"/>
              </a:lnSpc>
            </a:pPr>
            <a:r>
              <a:rPr lang="en-US" sz="2400" noProof="1"/>
              <a:t>      Comb(index + 1, i);</a:t>
            </a:r>
          </a:p>
          <a:p>
            <a:pPr>
              <a:lnSpc>
                <a:spcPct val="105000"/>
              </a:lnSpc>
            </a:pPr>
            <a:r>
              <a:rPr lang="en-US" sz="2400" noProof="1"/>
              <a:t>    }</a:t>
            </a:r>
          </a:p>
          <a:p>
            <a:pPr>
              <a:lnSpc>
                <a:spcPct val="105000"/>
              </a:lnSpc>
            </a:pPr>
            <a:r>
              <a:rPr lang="en-US" sz="2400" noProof="1"/>
              <a:t>}</a:t>
            </a:r>
          </a:p>
        </p:txBody>
      </p:sp>
      <p:sp>
        <p:nvSpPr>
          <p:cNvPr id="19" name="Text Placeholder 7"/>
          <p:cNvSpPr txBox="1">
            <a:spLocks/>
          </p:cNvSpPr>
          <p:nvPr/>
        </p:nvSpPr>
        <p:spPr>
          <a:xfrm>
            <a:off x="6856413" y="4563356"/>
            <a:ext cx="4752881" cy="176930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80000" tIns="108000" rIns="180000" bIns="108000" rtlCol="0">
            <a:spAutoFit/>
          </a:bodyPr>
          <a:lstStyle>
            <a:lvl1pPr marL="0" indent="0" algn="l" defTabSz="1218987" rtl="0" eaLnBrk="1" latinLnBrk="0" hangingPunct="1">
              <a:lnSpc>
                <a:spcPct val="105000"/>
              </a:lnSpc>
              <a:spcBef>
                <a:spcPts val="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sz="2000" b="0" kern="1200" smtClean="0">
                <a:solidFill>
                  <a:srgbClr val="8CF4F2"/>
                </a:solidFill>
                <a:latin typeface="Consolas" pitchFamily="49" charset="0"/>
                <a:ea typeface="+mn-ea"/>
                <a:cs typeface="Consolas" pitchFamily="49" charset="0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 k = 3;</a:t>
            </a:r>
          </a:p>
          <a:p>
            <a:pPr>
              <a:spcAft>
                <a:spcPts val="0"/>
              </a:spcAft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 n = 4;</a:t>
            </a:r>
          </a:p>
          <a:p>
            <a:pPr>
              <a:spcAft>
                <a:spcPts val="0"/>
              </a:spcAft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int[] arr = new int[k];</a:t>
            </a:r>
          </a:p>
          <a:p>
            <a:pPr>
              <a:spcAft>
                <a:spcPts val="0"/>
              </a:spcAft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Comb(0, 0);</a:t>
            </a:r>
          </a:p>
        </p:txBody>
      </p:sp>
    </p:spTree>
    <p:extLst>
      <p:ext uri="{BB962C8B-B14F-4D97-AF65-F5344CB8AC3E}">
        <p14:creationId xmlns:p14="http://schemas.microsoft.com/office/powerpoint/2010/main" val="54856060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4955172"/>
            <a:ext cx="10363200" cy="820600"/>
          </a:xfrm>
        </p:spPr>
        <p:txBody>
          <a:bodyPr/>
          <a:lstStyle/>
          <a:p>
            <a:r>
              <a:rPr lang="en-US" dirty="0"/>
              <a:t>Variations and Combinations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834166"/>
            <a:ext cx="10363200" cy="719034"/>
          </a:xfrm>
        </p:spPr>
        <p:txBody>
          <a:bodyPr/>
          <a:lstStyle/>
          <a:p>
            <a:r>
              <a:rPr lang="en-US" dirty="0"/>
              <a:t>Live Exercises in Class (Lab)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1812" y="1010632"/>
            <a:ext cx="3524026" cy="363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8907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338C81-B7B6-4021-8179-92A5FA8C1C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0" name="Title 29">
            <a:extLst>
              <a:ext uri="{FF2B5EF4-FFF2-40B4-BE49-F238E27FC236}">
                <a16:creationId xmlns:a16="http://schemas.microsoft.com/office/drawing/2014/main" id="{41BCBF9F-D7C5-46A9-B584-D2E2787A7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Permutations</a:t>
            </a:r>
            <a:endParaRPr lang="bg-BG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73B82EE-D7EE-4A30-9CDE-79A054631F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7993255"/>
              </p:ext>
            </p:extLst>
          </p:nvPr>
        </p:nvGraphicFramePr>
        <p:xfrm>
          <a:off x="1522412" y="2438400"/>
          <a:ext cx="1624542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1514">
                  <a:extLst>
                    <a:ext uri="{9D8B030D-6E8A-4147-A177-3AD203B41FA5}">
                      <a16:colId xmlns:a16="http://schemas.microsoft.com/office/drawing/2014/main" val="2512372165"/>
                    </a:ext>
                  </a:extLst>
                </a:gridCol>
                <a:gridCol w="541514">
                  <a:extLst>
                    <a:ext uri="{9D8B030D-6E8A-4147-A177-3AD203B41FA5}">
                      <a16:colId xmlns:a16="http://schemas.microsoft.com/office/drawing/2014/main" val="274016159"/>
                    </a:ext>
                  </a:extLst>
                </a:gridCol>
                <a:gridCol w="541514">
                  <a:extLst>
                    <a:ext uri="{9D8B030D-6E8A-4147-A177-3AD203B41FA5}">
                      <a16:colId xmlns:a16="http://schemas.microsoft.com/office/drawing/2014/main" val="97363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0250036"/>
                  </a:ext>
                </a:extLst>
              </a:tr>
            </a:tbl>
          </a:graphicData>
        </a:graphic>
      </p:graphicFrame>
      <p:graphicFrame>
        <p:nvGraphicFramePr>
          <p:cNvPr id="31" name="Table 30">
            <a:extLst>
              <a:ext uri="{FF2B5EF4-FFF2-40B4-BE49-F238E27FC236}">
                <a16:creationId xmlns:a16="http://schemas.microsoft.com/office/drawing/2014/main" id="{147A39BB-E872-4188-A7FE-288C26B2D3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7515618"/>
              </p:ext>
            </p:extLst>
          </p:nvPr>
        </p:nvGraphicFramePr>
        <p:xfrm>
          <a:off x="5332412" y="2438400"/>
          <a:ext cx="1624542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1514">
                  <a:extLst>
                    <a:ext uri="{9D8B030D-6E8A-4147-A177-3AD203B41FA5}">
                      <a16:colId xmlns:a16="http://schemas.microsoft.com/office/drawing/2014/main" val="2512372165"/>
                    </a:ext>
                  </a:extLst>
                </a:gridCol>
                <a:gridCol w="541514">
                  <a:extLst>
                    <a:ext uri="{9D8B030D-6E8A-4147-A177-3AD203B41FA5}">
                      <a16:colId xmlns:a16="http://schemas.microsoft.com/office/drawing/2014/main" val="274016159"/>
                    </a:ext>
                  </a:extLst>
                </a:gridCol>
                <a:gridCol w="541514">
                  <a:extLst>
                    <a:ext uri="{9D8B030D-6E8A-4147-A177-3AD203B41FA5}">
                      <a16:colId xmlns:a16="http://schemas.microsoft.com/office/drawing/2014/main" val="97363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0250036"/>
                  </a:ext>
                </a:extLst>
              </a:tr>
            </a:tbl>
          </a:graphicData>
        </a:graphic>
      </p:graphicFrame>
      <p:graphicFrame>
        <p:nvGraphicFramePr>
          <p:cNvPr id="32" name="Table 31">
            <a:extLst>
              <a:ext uri="{FF2B5EF4-FFF2-40B4-BE49-F238E27FC236}">
                <a16:creationId xmlns:a16="http://schemas.microsoft.com/office/drawing/2014/main" id="{5BBD6D8D-7A98-4BE5-9748-D7EC6C3C4E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7877459"/>
              </p:ext>
            </p:extLst>
          </p:nvPr>
        </p:nvGraphicFramePr>
        <p:xfrm>
          <a:off x="9124077" y="2438400"/>
          <a:ext cx="1624542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1514">
                  <a:extLst>
                    <a:ext uri="{9D8B030D-6E8A-4147-A177-3AD203B41FA5}">
                      <a16:colId xmlns:a16="http://schemas.microsoft.com/office/drawing/2014/main" val="2512372165"/>
                    </a:ext>
                  </a:extLst>
                </a:gridCol>
                <a:gridCol w="541514">
                  <a:extLst>
                    <a:ext uri="{9D8B030D-6E8A-4147-A177-3AD203B41FA5}">
                      <a16:colId xmlns:a16="http://schemas.microsoft.com/office/drawing/2014/main" val="274016159"/>
                    </a:ext>
                  </a:extLst>
                </a:gridCol>
                <a:gridCol w="541514">
                  <a:extLst>
                    <a:ext uri="{9D8B030D-6E8A-4147-A177-3AD203B41FA5}">
                      <a16:colId xmlns:a16="http://schemas.microsoft.com/office/drawing/2014/main" val="97363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0250036"/>
                  </a:ext>
                </a:extLst>
              </a:tr>
            </a:tbl>
          </a:graphicData>
        </a:graphic>
      </p:graphicFrame>
      <p:sp>
        <p:nvSpPr>
          <p:cNvPr id="35" name="TextBox 34">
            <a:extLst>
              <a:ext uri="{FF2B5EF4-FFF2-40B4-BE49-F238E27FC236}">
                <a16:creationId xmlns:a16="http://schemas.microsoft.com/office/drawing/2014/main" id="{2FAF24AB-808F-4B22-B9CF-67B227999904}"/>
              </a:ext>
            </a:extLst>
          </p:cNvPr>
          <p:cNvSpPr txBox="1"/>
          <p:nvPr/>
        </p:nvSpPr>
        <p:spPr>
          <a:xfrm>
            <a:off x="836612" y="1385840"/>
            <a:ext cx="54389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Order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</a:rPr>
              <a:t>A</a:t>
            </a:r>
            <a:r>
              <a:rPr lang="en-GB" sz="2800" dirty="0"/>
              <a:t>,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</a:rPr>
              <a:t>B</a:t>
            </a:r>
            <a:r>
              <a:rPr lang="en-GB" sz="2800" dirty="0"/>
              <a:t> and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</a:rPr>
              <a:t>C</a:t>
            </a:r>
            <a:r>
              <a:rPr lang="en-GB" sz="2800" dirty="0"/>
              <a:t> in all possible ways</a:t>
            </a:r>
          </a:p>
        </p:txBody>
      </p:sp>
    </p:spTree>
    <p:extLst>
      <p:ext uri="{BB962C8B-B14F-4D97-AF65-F5344CB8AC3E}">
        <p14:creationId xmlns:p14="http://schemas.microsoft.com/office/powerpoint/2010/main" val="17737156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5557788"/>
            <a:ext cx="10363200" cy="820600"/>
          </a:xfrm>
        </p:spPr>
        <p:txBody>
          <a:bodyPr/>
          <a:lstStyle/>
          <a:p>
            <a:r>
              <a:rPr lang="en-US" dirty="0"/>
              <a:t>N Choose K Count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4212" y="2987095"/>
            <a:ext cx="3243353" cy="106079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0412" y="2057400"/>
            <a:ext cx="3353091" cy="1018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06099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How many </a:t>
            </a:r>
            <a:r>
              <a:rPr lang="en-GB" b="1" dirty="0">
                <a:solidFill>
                  <a:schemeClr val="tx2">
                    <a:lumMod val="75000"/>
                  </a:schemeClr>
                </a:solidFill>
              </a:rPr>
              <a:t>combinations</a:t>
            </a:r>
            <a:r>
              <a:rPr lang="en-GB" dirty="0"/>
              <a:t> are there for </a:t>
            </a:r>
            <a:r>
              <a:rPr lang="en-GB" b="1" dirty="0">
                <a:solidFill>
                  <a:schemeClr val="tx2">
                    <a:lumMod val="75000"/>
                  </a:schemeClr>
                </a:solidFill>
              </a:rPr>
              <a:t>n = 16</a:t>
            </a:r>
            <a:r>
              <a:rPr lang="en-GB" dirty="0"/>
              <a:t>, </a:t>
            </a:r>
            <a:r>
              <a:rPr lang="en-GB" b="1" dirty="0">
                <a:solidFill>
                  <a:schemeClr val="tx2">
                    <a:lumMod val="75000"/>
                  </a:schemeClr>
                </a:solidFill>
              </a:rPr>
              <a:t>k = 15</a:t>
            </a:r>
          </a:p>
          <a:p>
            <a:r>
              <a:rPr lang="en-GB" b="1" dirty="0">
                <a:solidFill>
                  <a:schemeClr val="tx2">
                    <a:lumMod val="75000"/>
                  </a:schemeClr>
                </a:solidFill>
              </a:rPr>
              <a:t>Solution:</a:t>
            </a:r>
          </a:p>
          <a:p>
            <a:pPr lvl="1"/>
            <a:r>
              <a:rPr lang="en-GB" dirty="0"/>
              <a:t>How many ways to pick 15 items?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r>
              <a:rPr lang="en-GB" dirty="0"/>
              <a:t>Divide by the number of ways in which you can arrange 15 numbers</a:t>
            </a:r>
          </a:p>
          <a:p>
            <a:pPr marL="377887" lvl="1" indent="0">
              <a:buNone/>
            </a:pPr>
            <a:endParaRPr lang="en-GB" dirty="0"/>
          </a:p>
          <a:p>
            <a:endParaRPr lang="en-GB" dirty="0"/>
          </a:p>
          <a:p>
            <a:r>
              <a:rPr lang="en-GB" dirty="0"/>
              <a:t>Possible combinations </a:t>
            </a:r>
            <a:r>
              <a:rPr lang="en-GB" dirty="0">
                <a:sym typeface="Wingdings" panose="05000000000000000000" pitchFamily="2" charset="2"/>
              </a:rPr>
              <a:t> </a:t>
            </a:r>
            <a:r>
              <a:rPr lang="en-GB" b="1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16</a:t>
            </a:r>
            <a:endParaRPr lang="en-GB" b="1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Combinations Count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145579-3C51-43CC-BF4B-F4836B67E74C}"/>
              </a:ext>
            </a:extLst>
          </p:cNvPr>
          <p:cNvSpPr txBox="1"/>
          <p:nvPr/>
        </p:nvSpPr>
        <p:spPr>
          <a:xfrm>
            <a:off x="3994600" y="3193650"/>
            <a:ext cx="30909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>
                <a:solidFill>
                  <a:schemeClr val="tx2">
                    <a:lumMod val="75000"/>
                  </a:schemeClr>
                </a:solidFill>
              </a:rPr>
              <a:t>16 * 15 * 14 * … * 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95CC669-6FDA-4A33-A5D8-8E576F4D6316}"/>
              </a:ext>
            </a:extLst>
          </p:cNvPr>
          <p:cNvSpPr txBox="1"/>
          <p:nvPr/>
        </p:nvSpPr>
        <p:spPr>
          <a:xfrm>
            <a:off x="3988549" y="4993192"/>
            <a:ext cx="31726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>
                <a:solidFill>
                  <a:schemeClr val="tx2">
                    <a:lumMod val="75000"/>
                  </a:schemeClr>
                </a:solidFill>
              </a:rPr>
              <a:t>15 * 14 * 13 * … *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CD058307-E411-415F-8DB6-344E360DA670}"/>
                  </a:ext>
                </a:extLst>
              </p:cNvPr>
              <p:cNvSpPr/>
              <p:nvPr/>
            </p:nvSpPr>
            <p:spPr>
              <a:xfrm>
                <a:off x="7466012" y="2050210"/>
                <a:ext cx="3962400" cy="102194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bg-BG" sz="30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bSup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bg-BG" sz="3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bg-BG" sz="3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bg-BG" sz="3000" i="1">
                                  <a:latin typeface="Cambria Math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bg-BG" sz="3000" i="1">
                                  <a:latin typeface="Cambria Math"/>
                                </a:rPr>
                                <m:t>𝑘</m:t>
                              </m:r>
                            </m:den>
                          </m:f>
                        </m:e>
                      </m:d>
                      <m:r>
                        <a:rPr lang="bg-BG" sz="300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bg-BG" sz="3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bg-BG" sz="3000" i="1">
                              <a:latin typeface="Cambria Math"/>
                            </a:rPr>
                            <m:t>𝑛</m:t>
                          </m:r>
                          <m:r>
                            <a:rPr lang="bg-BG" sz="3000" i="1">
                              <a:latin typeface="Cambria Math"/>
                            </a:rPr>
                            <m:t>!</m:t>
                          </m:r>
                        </m:num>
                        <m:den>
                          <m:d>
                            <m:dPr>
                              <m:ctrlPr>
                                <a:rPr lang="bg-BG" sz="3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bg-BG" sz="3000" i="1">
                                  <a:latin typeface="Cambria Math"/>
                                </a:rPr>
                                <m:t>𝑛</m:t>
                              </m:r>
                              <m:r>
                                <a:rPr lang="bg-BG" sz="3000" i="1">
                                  <a:latin typeface="Cambria Math"/>
                                </a:rPr>
                                <m:t>−</m:t>
                              </m:r>
                              <m:r>
                                <a:rPr lang="bg-BG" sz="3000" i="1">
                                  <a:latin typeface="Cambria Math"/>
                                </a:rPr>
                                <m:t>𝑘</m:t>
                              </m:r>
                            </m:e>
                          </m:d>
                          <m:r>
                            <a:rPr lang="bg-BG" sz="3000" i="1">
                              <a:latin typeface="Cambria Math"/>
                            </a:rPr>
                            <m:t>!</m:t>
                          </m:r>
                          <m:r>
                            <a:rPr lang="bg-BG" sz="3000" i="1">
                              <a:latin typeface="Cambria Math"/>
                            </a:rPr>
                            <m:t>𝑘</m:t>
                          </m:r>
                          <m:r>
                            <a:rPr lang="bg-BG" sz="3000" i="1">
                              <a:latin typeface="Cambria Math"/>
                            </a:rPr>
                            <m:t>!</m:t>
                          </m:r>
                        </m:den>
                      </m:f>
                    </m:oMath>
                  </m:oMathPara>
                </a14:m>
                <a:endParaRPr lang="bg-BG" sz="3000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CD058307-E411-415F-8DB6-344E360DA6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6012" y="2050210"/>
                <a:ext cx="3962400" cy="102194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68690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2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82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Pascal's Triangle</a:t>
            </a:r>
            <a:endParaRPr lang="bg-BG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0E2F4EC-0462-45A8-85ED-DFF3388D8B20}"/>
              </a:ext>
            </a:extLst>
          </p:cNvPr>
          <p:cNvSpPr txBox="1">
            <a:spLocks/>
          </p:cNvSpPr>
          <p:nvPr/>
        </p:nvSpPr>
        <p:spPr>
          <a:xfrm>
            <a:off x="190413" y="1151121"/>
            <a:ext cx="11804822" cy="5570355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dirty="0"/>
              <a:t>Each node </a:t>
            </a:r>
            <a:r>
              <a:rPr lang="en-US" dirty="0">
                <a:sym typeface="Wingdings" panose="05000000000000000000" pitchFamily="2" charset="2"/>
              </a:rPr>
              <a:t> h</a:t>
            </a:r>
            <a:r>
              <a:rPr lang="en-US" dirty="0"/>
              <a:t>ow many ways are there to reach it?</a:t>
            </a:r>
          </a:p>
          <a:p>
            <a:pPr>
              <a:lnSpc>
                <a:spcPct val="110000"/>
              </a:lnSpc>
            </a:pPr>
            <a:r>
              <a:rPr lang="en-US" dirty="0"/>
              <a:t>Quickly find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N choose K </a:t>
            </a:r>
            <a:r>
              <a:rPr lang="en-US" dirty="0"/>
              <a:t>count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Go down to row </a:t>
            </a:r>
            <a:r>
              <a:rPr lang="en-US" i="1" dirty="0">
                <a:solidFill>
                  <a:schemeClr val="tx2">
                    <a:lumMod val="75000"/>
                  </a:schemeClr>
                </a:solidFill>
              </a:rPr>
              <a:t>n</a:t>
            </a:r>
            <a:r>
              <a:rPr lang="en-US" dirty="0"/>
              <a:t> (the top row is 0)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Move along </a:t>
            </a:r>
            <a:r>
              <a:rPr lang="en-US" i="1" dirty="0">
                <a:solidFill>
                  <a:schemeClr val="tx2">
                    <a:lumMod val="75000"/>
                  </a:schemeClr>
                </a:solidFill>
              </a:rPr>
              <a:t>k</a:t>
            </a:r>
            <a:r>
              <a:rPr lang="en-US" dirty="0"/>
              <a:t> places to the right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The value there is your answer</a:t>
            </a:r>
          </a:p>
          <a:p>
            <a:pPr>
              <a:lnSpc>
                <a:spcPct val="110000"/>
              </a:lnSpc>
            </a:pPr>
            <a:endParaRPr lang="bg-BG" dirty="0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206C5520-D71E-4FDB-8934-675120E23F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1957" y="3620689"/>
            <a:ext cx="2502909" cy="255151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0FDDE3BF-C45E-41EE-B4D0-37426E4EEC9F}"/>
                  </a:ext>
                </a:extLst>
              </p:cNvPr>
              <p:cNvSpPr/>
              <p:nvPr/>
            </p:nvSpPr>
            <p:spPr>
              <a:xfrm>
                <a:off x="1598612" y="5150254"/>
                <a:ext cx="3962400" cy="102194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bg-BG" sz="30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bSup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bg-BG" sz="3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bg-BG" sz="3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bg-BG" sz="3000" i="1">
                                  <a:latin typeface="Cambria Math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bg-BG" sz="3000" i="1">
                                  <a:latin typeface="Cambria Math"/>
                                </a:rPr>
                                <m:t>𝑘</m:t>
                              </m:r>
                            </m:den>
                          </m:f>
                        </m:e>
                      </m:d>
                      <m:r>
                        <a:rPr lang="bg-BG" sz="300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bg-BG" sz="3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bg-BG" sz="3000" i="1">
                              <a:latin typeface="Cambria Math"/>
                            </a:rPr>
                            <m:t>𝑛</m:t>
                          </m:r>
                          <m:r>
                            <a:rPr lang="bg-BG" sz="3000" i="1">
                              <a:latin typeface="Cambria Math"/>
                            </a:rPr>
                            <m:t>!</m:t>
                          </m:r>
                        </m:num>
                        <m:den>
                          <m:d>
                            <m:dPr>
                              <m:ctrlPr>
                                <a:rPr lang="bg-BG" sz="3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bg-BG" sz="3000" i="1">
                                  <a:latin typeface="Cambria Math"/>
                                </a:rPr>
                                <m:t>𝑛</m:t>
                              </m:r>
                              <m:r>
                                <a:rPr lang="bg-BG" sz="3000" i="1">
                                  <a:latin typeface="Cambria Math"/>
                                </a:rPr>
                                <m:t>−</m:t>
                              </m:r>
                              <m:r>
                                <a:rPr lang="bg-BG" sz="3000" i="1">
                                  <a:latin typeface="Cambria Math"/>
                                </a:rPr>
                                <m:t>𝑘</m:t>
                              </m:r>
                            </m:e>
                          </m:d>
                          <m:r>
                            <a:rPr lang="bg-BG" sz="3000" i="1">
                              <a:latin typeface="Cambria Math"/>
                            </a:rPr>
                            <m:t>!</m:t>
                          </m:r>
                          <m:r>
                            <a:rPr lang="bg-BG" sz="3000" i="1">
                              <a:latin typeface="Cambria Math"/>
                            </a:rPr>
                            <m:t>𝑘</m:t>
                          </m:r>
                          <m:r>
                            <a:rPr lang="bg-BG" sz="3000" i="1">
                              <a:latin typeface="Cambria Math"/>
                            </a:rPr>
                            <m:t>!</m:t>
                          </m:r>
                        </m:den>
                      </m:f>
                    </m:oMath>
                  </m:oMathPara>
                </a14:m>
                <a:endParaRPr lang="bg-BG" sz="3000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0FDDE3BF-C45E-41EE-B4D0-37426E4EEC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8612" y="5150254"/>
                <a:ext cx="3962400" cy="102194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3331671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Binomial Coefficients: Calculation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88815" y="40341"/>
            <a:ext cx="11802250" cy="1110780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Autofit/>
          </a:bodyPr>
          <a:lstStyle>
            <a:lvl1pPr algn="l" defTabSz="1218987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4000" b="1" kern="1200">
                <a:solidFill>
                  <a:srgbClr val="F3BE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endParaRPr lang="bg-B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 Placeholder 8"/>
              <p:cNvSpPr txBox="1">
                <a:spLocks/>
              </p:cNvSpPr>
              <p:nvPr/>
            </p:nvSpPr>
            <p:spPr>
              <a:xfrm>
                <a:off x="1217612" y="1524000"/>
                <a:ext cx="7555613" cy="1747311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  <a:alpha val="15000"/>
                </a:schemeClr>
              </a:solidFill>
              <a:ln w="127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txBody>
              <a:bodyPr vert="horz" wrap="square" lIns="108000" tIns="108000" rIns="108000" bIns="108000" rtlCol="0">
                <a:spAutoFit/>
              </a:bodyPr>
              <a:lstStyle>
                <a:lvl1pPr indent="0">
                  <a:lnSpc>
                    <a:spcPct val="105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rgbClr val="F2B254"/>
                  </a:buClr>
                  <a:buSzPct val="100000"/>
                  <a:buFont typeface="Wingdings" panose="05000000000000000000" pitchFamily="2" charset="2"/>
                  <a:buNone/>
                  <a:defRPr lang="en-US" sz="2000" b="0" smtClean="0">
                    <a:solidFill>
                      <a:srgbClr val="8CF4F2"/>
                    </a:solidFill>
                    <a:latin typeface="Consolas" pitchFamily="49" charset="0"/>
                    <a:cs typeface="Consolas" pitchFamily="49" charset="0"/>
                  </a:defRPr>
                </a:lvl1pPr>
                <a:lvl2pPr indent="-231606">
                  <a:lnSpc>
                    <a:spcPct val="105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80000"/>
                  <a:buFont typeface="Wingdings" panose="05000000000000000000" pitchFamily="2" charset="2"/>
                  <a:buChar char="§"/>
                  <a:defRPr sz="3200" b="0"/>
                </a:lvl2pPr>
                <a:lvl3pPr marL="914240" indent="-231606">
                  <a:lnSpc>
                    <a:spcPct val="105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rgbClr val="EF9A1D"/>
                  </a:buClr>
                  <a:buSzPct val="80000"/>
                  <a:buFont typeface="Wingdings" panose="05000000000000000000" pitchFamily="2" charset="2"/>
                  <a:buChar char="§"/>
                  <a:defRPr sz="3000" b="0"/>
                </a:lvl3pPr>
                <a:lvl4pPr marL="1218987" indent="-231606">
                  <a:lnSpc>
                    <a:spcPct val="105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rgbClr val="ED9411"/>
                  </a:buClr>
                  <a:buSzPct val="80000"/>
                  <a:buFont typeface="Wingdings" panose="05000000000000000000" pitchFamily="2" charset="2"/>
                  <a:buChar char="§"/>
                  <a:defRPr sz="2800" b="0"/>
                </a:lvl4pPr>
                <a:lvl5pPr marL="1523733" indent="-231606">
                  <a:lnSpc>
                    <a:spcPct val="105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rgbClr val="E28D10"/>
                  </a:buClr>
                  <a:buSzPct val="80000"/>
                  <a:buFont typeface="Wingdings" panose="05000000000000000000" pitchFamily="2" charset="2"/>
                  <a:buChar char="§"/>
                  <a:defRPr sz="2600" b="0"/>
                </a:lvl5pPr>
                <a:lvl6pPr marL="1828480" indent="-231606">
                  <a:lnSpc>
                    <a:spcPct val="90000"/>
                  </a:lnSpc>
                  <a:spcBef>
                    <a:spcPts val="800"/>
                  </a:spcBef>
                  <a:buClr>
                    <a:schemeClr val="accent1"/>
                  </a:buClr>
                  <a:buSzPct val="80000"/>
                  <a:buFont typeface="Arial" pitchFamily="34" charset="0"/>
                  <a:buChar char="•"/>
                  <a:defRPr sz="2000"/>
                </a:lvl6pPr>
                <a:lvl7pPr marL="2133227" indent="-231606">
                  <a:lnSpc>
                    <a:spcPct val="90000"/>
                  </a:lnSpc>
                  <a:spcBef>
                    <a:spcPts val="800"/>
                  </a:spcBef>
                  <a:buClr>
                    <a:schemeClr val="accent1"/>
                  </a:buClr>
                  <a:buSzPct val="80000"/>
                  <a:buFont typeface="Arial" pitchFamily="34" charset="0"/>
                  <a:buChar char="•"/>
                  <a:defRPr sz="2000"/>
                </a:lvl7pPr>
                <a:lvl8pPr marL="2437972" indent="-231606">
                  <a:lnSpc>
                    <a:spcPct val="90000"/>
                  </a:lnSpc>
                  <a:spcBef>
                    <a:spcPts val="800"/>
                  </a:spcBef>
                  <a:buClr>
                    <a:schemeClr val="accent1"/>
                  </a:buClr>
                  <a:buSzPct val="80000"/>
                  <a:buFont typeface="Arial" pitchFamily="34" charset="0"/>
                  <a:buChar char="•"/>
                  <a:defRPr sz="2000" baseline="0"/>
                </a:lvl8pPr>
                <a:lvl9pPr marL="2742720" indent="-231606">
                  <a:lnSpc>
                    <a:spcPct val="90000"/>
                  </a:lnSpc>
                  <a:spcBef>
                    <a:spcPts val="800"/>
                  </a:spcBef>
                  <a:buClr>
                    <a:schemeClr val="accent1"/>
                  </a:buClr>
                  <a:buSzPct val="80000"/>
                  <a:buFont typeface="Arial" pitchFamily="34" charset="0"/>
                  <a:buChar char="•"/>
                  <a:defRPr sz="2000" baseline="0"/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bg-BG" sz="400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40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40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US" sz="40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bSup>
                      <m:r>
                        <a:rPr lang="en-US" sz="40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bg-BG" sz="40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bg-BG" sz="40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bg-BG" sz="4000" i="1">
                                  <a:solidFill>
                                    <a:schemeClr val="tx2"/>
                                  </a:solidFill>
                                  <a:latin typeface="Cambria Math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bg-BG" sz="4000" i="1">
                                  <a:solidFill>
                                    <a:schemeClr val="tx2"/>
                                  </a:solidFill>
                                  <a:latin typeface="Cambria Math"/>
                                </a:rPr>
                                <m:t>𝑘</m:t>
                              </m:r>
                            </m:den>
                          </m:f>
                        </m:e>
                      </m:d>
                      <m:r>
                        <a:rPr lang="bg-BG" sz="4000" i="1">
                          <a:solidFill>
                            <a:schemeClr val="tx2"/>
                          </a:solidFill>
                          <a:latin typeface="Cambria Math"/>
                        </a:rPr>
                        <m:t>=</m:t>
                      </m:r>
                      <m:d>
                        <m:dPr>
                          <m:ctrlPr>
                            <a:rPr lang="bg-BG" sz="40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bg-BG" sz="40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bg-BG" sz="4000" i="1">
                                  <a:solidFill>
                                    <a:schemeClr val="tx2"/>
                                  </a:solidFill>
                                  <a:latin typeface="Cambria Math"/>
                                </a:rPr>
                                <m:t>𝑛</m:t>
                              </m:r>
                              <m:r>
                                <a:rPr lang="bg-BG" sz="4000" i="1">
                                  <a:solidFill>
                                    <a:schemeClr val="tx2"/>
                                  </a:solidFill>
                                  <a:latin typeface="Cambria Math"/>
                                </a:rPr>
                                <m:t>−1</m:t>
                              </m:r>
                            </m:num>
                            <m:den>
                              <m:r>
                                <a:rPr lang="bg-BG" sz="4000" i="1">
                                  <a:solidFill>
                                    <a:schemeClr val="tx2"/>
                                  </a:solidFill>
                                  <a:latin typeface="Cambria Math"/>
                                </a:rPr>
                                <m:t>𝑘</m:t>
                              </m:r>
                              <m:r>
                                <a:rPr lang="bg-BG" sz="4000" i="1">
                                  <a:solidFill>
                                    <a:schemeClr val="tx2"/>
                                  </a:solidFill>
                                  <a:latin typeface="Cambria Math"/>
                                </a:rPr>
                                <m:t>−1</m:t>
                              </m:r>
                            </m:den>
                          </m:f>
                        </m:e>
                      </m:d>
                      <m:r>
                        <a:rPr lang="bg-BG" sz="4000" i="1">
                          <a:solidFill>
                            <a:schemeClr val="tx2"/>
                          </a:solidFill>
                          <a:latin typeface="Cambria Math"/>
                        </a:rPr>
                        <m:t>+</m:t>
                      </m:r>
                      <m:d>
                        <m:dPr>
                          <m:ctrlPr>
                            <a:rPr lang="bg-BG" sz="40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bg-BG" sz="40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bg-BG" sz="4000" i="1">
                                  <a:solidFill>
                                    <a:schemeClr val="tx2"/>
                                  </a:solidFill>
                                  <a:latin typeface="Cambria Math"/>
                                </a:rPr>
                                <m:t>𝑛</m:t>
                              </m:r>
                              <m:r>
                                <a:rPr lang="bg-BG" sz="4000" i="1">
                                  <a:solidFill>
                                    <a:schemeClr val="tx2"/>
                                  </a:solidFill>
                                  <a:latin typeface="Cambria Math"/>
                                </a:rPr>
                                <m:t>−1</m:t>
                              </m:r>
                            </m:num>
                            <m:den>
                              <m:r>
                                <a:rPr lang="bg-BG" sz="4000" i="1">
                                  <a:solidFill>
                                    <a:schemeClr val="tx2"/>
                                  </a:solidFill>
                                  <a:latin typeface="Cambria Math"/>
                                </a:rPr>
                                <m:t>𝑘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bg-BG" sz="40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8" name="Text Placeholder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7612" y="1524000"/>
                <a:ext cx="7555613" cy="174731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127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2">
            <a:extLst>
              <a:ext uri="{FF2B5EF4-FFF2-40B4-BE49-F238E27FC236}">
                <a16:creationId xmlns:a16="http://schemas.microsoft.com/office/drawing/2014/main" id="{BF2879DB-40B8-485D-8778-1D8C22557A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4225" y="1525724"/>
            <a:ext cx="1714028" cy="174731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13852584-7889-482F-A0B8-E5E54734958F}"/>
              </a:ext>
            </a:extLst>
          </p:cNvPr>
          <p:cNvSpPr txBox="1">
            <a:spLocks/>
          </p:cNvSpPr>
          <p:nvPr/>
        </p:nvSpPr>
        <p:spPr>
          <a:xfrm>
            <a:off x="760412" y="3810000"/>
            <a:ext cx="10882200" cy="223945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36000" rIns="108000" bIns="36000" rtlCol="0">
            <a:spAutoFit/>
          </a:bodyPr>
          <a:lstStyle>
            <a:lvl1pPr indent="0">
              <a:lnSpc>
                <a:spcPct val="105000"/>
              </a:lnSpc>
              <a:spcBef>
                <a:spcPts val="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sz="2000" b="0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>
              <a:lnSpc>
                <a:spcPct val="110000"/>
              </a:lnSpc>
              <a:spcAft>
                <a:spcPts val="0"/>
              </a:spcAft>
            </a:pPr>
            <a:r>
              <a:rPr lang="en-US" sz="3200" b="1" noProof="1">
                <a:solidFill>
                  <a:schemeClr val="tx2"/>
                </a:solidFill>
              </a:rPr>
              <a:t>Base cases:</a:t>
            </a:r>
          </a:p>
          <a:p>
            <a:pPr>
              <a:lnSpc>
                <a:spcPct val="110000"/>
              </a:lnSpc>
              <a:spcAft>
                <a:spcPts val="0"/>
              </a:spcAft>
            </a:pPr>
            <a:r>
              <a:rPr lang="en-US" sz="3200" b="1" noProof="1">
                <a:solidFill>
                  <a:schemeClr val="tx2"/>
                </a:solidFill>
              </a:rPr>
              <a:t>if k &gt; n </a:t>
            </a:r>
            <a:r>
              <a:rPr lang="en-US" sz="3200" b="1" noProof="1">
                <a:solidFill>
                  <a:schemeClr val="tx2"/>
                </a:solidFill>
                <a:sym typeface="Wingdings" panose="05000000000000000000" pitchFamily="2" charset="2"/>
              </a:rPr>
              <a:t> </a:t>
            </a:r>
            <a:r>
              <a:rPr lang="en-US" sz="3200" b="1" noProof="1">
                <a:solidFill>
                  <a:schemeClr val="tx2"/>
                </a:solidFill>
              </a:rPr>
              <a:t>0</a:t>
            </a:r>
          </a:p>
          <a:p>
            <a:pPr>
              <a:lnSpc>
                <a:spcPct val="110000"/>
              </a:lnSpc>
              <a:spcAft>
                <a:spcPts val="0"/>
              </a:spcAft>
            </a:pPr>
            <a:r>
              <a:rPr lang="en-US" sz="3200" b="1" noProof="1">
                <a:solidFill>
                  <a:schemeClr val="tx2"/>
                </a:solidFill>
              </a:rPr>
              <a:t>if k == 0 </a:t>
            </a:r>
            <a:r>
              <a:rPr lang="en-US" sz="3200" b="1" noProof="1">
                <a:solidFill>
                  <a:schemeClr val="tx2"/>
                </a:solidFill>
                <a:sym typeface="Wingdings" panose="05000000000000000000" pitchFamily="2" charset="2"/>
              </a:rPr>
              <a:t> 1</a:t>
            </a:r>
          </a:p>
          <a:p>
            <a:pPr>
              <a:lnSpc>
                <a:spcPct val="110000"/>
              </a:lnSpc>
              <a:spcAft>
                <a:spcPts val="0"/>
              </a:spcAft>
            </a:pPr>
            <a:r>
              <a:rPr lang="en-US" sz="3200" b="1" noProof="1">
                <a:solidFill>
                  <a:schemeClr val="tx2"/>
                </a:solidFill>
                <a:sym typeface="Wingdings" panose="05000000000000000000" pitchFamily="2" charset="2"/>
              </a:rPr>
              <a:t>if</a:t>
            </a:r>
            <a:r>
              <a:rPr lang="en-US" sz="3200" b="1" noProof="1">
                <a:solidFill>
                  <a:schemeClr val="tx2"/>
                </a:solidFill>
              </a:rPr>
              <a:t> k == n </a:t>
            </a:r>
            <a:r>
              <a:rPr lang="en-US" sz="3200" b="1" noProof="1">
                <a:solidFill>
                  <a:schemeClr val="tx2"/>
                </a:solidFill>
                <a:sym typeface="Wingdings" panose="05000000000000000000" pitchFamily="2" charset="2"/>
              </a:rPr>
              <a:t> 1</a:t>
            </a:r>
            <a:endParaRPr lang="en-US" sz="3200" b="1" noProof="1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749377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Binomial Coefficients: Calculation</a:t>
            </a:r>
          </a:p>
        </p:txBody>
      </p:sp>
      <p:sp>
        <p:nvSpPr>
          <p:cNvPr id="5" name="Text Placeholder 8"/>
          <p:cNvSpPr txBox="1">
            <a:spLocks/>
          </p:cNvSpPr>
          <p:nvPr/>
        </p:nvSpPr>
        <p:spPr>
          <a:xfrm>
            <a:off x="822212" y="1572645"/>
            <a:ext cx="10606200" cy="391375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36000" rIns="108000" bIns="36000" rtlCol="0">
            <a:spAutoFit/>
          </a:bodyPr>
          <a:lstStyle>
            <a:lvl1pPr indent="0">
              <a:lnSpc>
                <a:spcPct val="105000"/>
              </a:lnSpc>
              <a:spcBef>
                <a:spcPts val="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sz="2000" b="0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>
              <a:lnSpc>
                <a:spcPct val="130000"/>
              </a:lnSpc>
              <a:spcAft>
                <a:spcPts val="0"/>
              </a:spcAft>
            </a:pPr>
            <a:r>
              <a:rPr lang="en-US" sz="2400" b="1" noProof="1">
                <a:solidFill>
                  <a:schemeClr val="tx2"/>
                </a:solidFill>
              </a:rPr>
              <a:t>decimal Binom(int n, int k)</a:t>
            </a:r>
          </a:p>
          <a:p>
            <a:pPr>
              <a:lnSpc>
                <a:spcPct val="130000"/>
              </a:lnSpc>
              <a:spcAft>
                <a:spcPts val="0"/>
              </a:spcAft>
            </a:pPr>
            <a:r>
              <a:rPr lang="en-US" sz="2400" b="1" noProof="1">
                <a:solidFill>
                  <a:schemeClr val="tx2"/>
                </a:solidFill>
              </a:rPr>
              <a:t>{</a:t>
            </a:r>
          </a:p>
          <a:p>
            <a:pPr>
              <a:lnSpc>
                <a:spcPct val="130000"/>
              </a:lnSpc>
              <a:spcAft>
                <a:spcPts val="0"/>
              </a:spcAft>
            </a:pPr>
            <a:r>
              <a:rPr lang="en-US" sz="2400" b="1" noProof="1">
                <a:solidFill>
                  <a:schemeClr val="tx2"/>
                </a:solidFill>
              </a:rPr>
              <a:t>  if (k &gt; n)</a:t>
            </a:r>
          </a:p>
          <a:p>
            <a:pPr>
              <a:lnSpc>
                <a:spcPct val="130000"/>
              </a:lnSpc>
              <a:spcAft>
                <a:spcPts val="0"/>
              </a:spcAft>
            </a:pPr>
            <a:r>
              <a:rPr lang="en-US" sz="2400" b="1" noProof="1">
                <a:solidFill>
                  <a:schemeClr val="tx2"/>
                </a:solidFill>
              </a:rPr>
              <a:t>    return 0;</a:t>
            </a:r>
          </a:p>
          <a:p>
            <a:pPr>
              <a:lnSpc>
                <a:spcPct val="130000"/>
              </a:lnSpc>
              <a:spcAft>
                <a:spcPts val="0"/>
              </a:spcAft>
            </a:pPr>
            <a:r>
              <a:rPr lang="en-US" sz="2400" b="1" noProof="1">
                <a:solidFill>
                  <a:schemeClr val="tx2"/>
                </a:solidFill>
              </a:rPr>
              <a:t>  if (k == 0 || k == n)</a:t>
            </a:r>
          </a:p>
          <a:p>
            <a:pPr>
              <a:lnSpc>
                <a:spcPct val="130000"/>
              </a:lnSpc>
              <a:spcAft>
                <a:spcPts val="0"/>
              </a:spcAft>
            </a:pPr>
            <a:r>
              <a:rPr lang="en-US" sz="2400" b="1" noProof="1">
                <a:solidFill>
                  <a:schemeClr val="tx2"/>
                </a:solidFill>
              </a:rPr>
              <a:t>    return 1;</a:t>
            </a:r>
          </a:p>
          <a:p>
            <a:pPr>
              <a:lnSpc>
                <a:spcPct val="130000"/>
              </a:lnSpc>
              <a:spcAft>
                <a:spcPts val="0"/>
              </a:spcAft>
            </a:pPr>
            <a:r>
              <a:rPr lang="en-US" sz="2400" b="1" noProof="1">
                <a:solidFill>
                  <a:schemeClr val="tx2"/>
                </a:solidFill>
              </a:rPr>
              <a:t>  return Binom(n - 1, k - 1) + Binom(n - 1, k);</a:t>
            </a:r>
          </a:p>
          <a:p>
            <a:pPr>
              <a:lnSpc>
                <a:spcPct val="130000"/>
              </a:lnSpc>
              <a:spcAft>
                <a:spcPts val="0"/>
              </a:spcAft>
            </a:pPr>
            <a:r>
              <a:rPr lang="en-US" sz="2400" b="1" noProof="1">
                <a:solidFill>
                  <a:schemeClr val="tx2"/>
                </a:solidFill>
              </a:rPr>
              <a:t>}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88815" y="40341"/>
            <a:ext cx="11802250" cy="1110780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Autofit/>
          </a:bodyPr>
          <a:lstStyle>
            <a:lvl1pPr algn="l" defTabSz="1218987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4000" b="1" kern="1200">
                <a:solidFill>
                  <a:srgbClr val="F3BE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endParaRPr lang="bg-B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 Placeholder 8"/>
              <p:cNvSpPr txBox="1">
                <a:spLocks/>
              </p:cNvSpPr>
              <p:nvPr/>
            </p:nvSpPr>
            <p:spPr>
              <a:xfrm>
                <a:off x="5956412" y="2560713"/>
                <a:ext cx="5472000" cy="1311614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  <a:alpha val="15000"/>
                </a:schemeClr>
              </a:solidFill>
              <a:ln w="127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txBody>
              <a:bodyPr vert="horz" wrap="square" lIns="108000" tIns="108000" rIns="108000" bIns="108000" rtlCol="0">
                <a:spAutoFit/>
              </a:bodyPr>
              <a:lstStyle>
                <a:lvl1pPr indent="0">
                  <a:lnSpc>
                    <a:spcPct val="105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rgbClr val="F2B254"/>
                  </a:buClr>
                  <a:buSzPct val="100000"/>
                  <a:buFont typeface="Wingdings" panose="05000000000000000000" pitchFamily="2" charset="2"/>
                  <a:buNone/>
                  <a:defRPr lang="en-US" sz="2000" b="0" smtClean="0">
                    <a:solidFill>
                      <a:srgbClr val="8CF4F2"/>
                    </a:solidFill>
                    <a:latin typeface="Consolas" pitchFamily="49" charset="0"/>
                    <a:cs typeface="Consolas" pitchFamily="49" charset="0"/>
                  </a:defRPr>
                </a:lvl1pPr>
                <a:lvl2pPr indent="-231606">
                  <a:lnSpc>
                    <a:spcPct val="105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80000"/>
                  <a:buFont typeface="Wingdings" panose="05000000000000000000" pitchFamily="2" charset="2"/>
                  <a:buChar char="§"/>
                  <a:defRPr sz="3200" b="0"/>
                </a:lvl2pPr>
                <a:lvl3pPr marL="914240" indent="-231606">
                  <a:lnSpc>
                    <a:spcPct val="105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rgbClr val="EF9A1D"/>
                  </a:buClr>
                  <a:buSzPct val="80000"/>
                  <a:buFont typeface="Wingdings" panose="05000000000000000000" pitchFamily="2" charset="2"/>
                  <a:buChar char="§"/>
                  <a:defRPr sz="3000" b="0"/>
                </a:lvl3pPr>
                <a:lvl4pPr marL="1218987" indent="-231606">
                  <a:lnSpc>
                    <a:spcPct val="105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rgbClr val="ED9411"/>
                  </a:buClr>
                  <a:buSzPct val="80000"/>
                  <a:buFont typeface="Wingdings" panose="05000000000000000000" pitchFamily="2" charset="2"/>
                  <a:buChar char="§"/>
                  <a:defRPr sz="2800" b="0"/>
                </a:lvl4pPr>
                <a:lvl5pPr marL="1523733" indent="-231606">
                  <a:lnSpc>
                    <a:spcPct val="105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rgbClr val="E28D10"/>
                  </a:buClr>
                  <a:buSzPct val="80000"/>
                  <a:buFont typeface="Wingdings" panose="05000000000000000000" pitchFamily="2" charset="2"/>
                  <a:buChar char="§"/>
                  <a:defRPr sz="2600" b="0"/>
                </a:lvl5pPr>
                <a:lvl6pPr marL="1828480" indent="-231606">
                  <a:lnSpc>
                    <a:spcPct val="90000"/>
                  </a:lnSpc>
                  <a:spcBef>
                    <a:spcPts val="800"/>
                  </a:spcBef>
                  <a:buClr>
                    <a:schemeClr val="accent1"/>
                  </a:buClr>
                  <a:buSzPct val="80000"/>
                  <a:buFont typeface="Arial" pitchFamily="34" charset="0"/>
                  <a:buChar char="•"/>
                  <a:defRPr sz="2000"/>
                </a:lvl6pPr>
                <a:lvl7pPr marL="2133227" indent="-231606">
                  <a:lnSpc>
                    <a:spcPct val="90000"/>
                  </a:lnSpc>
                  <a:spcBef>
                    <a:spcPts val="800"/>
                  </a:spcBef>
                  <a:buClr>
                    <a:schemeClr val="accent1"/>
                  </a:buClr>
                  <a:buSzPct val="80000"/>
                  <a:buFont typeface="Arial" pitchFamily="34" charset="0"/>
                  <a:buChar char="•"/>
                  <a:defRPr sz="2000"/>
                </a:lvl7pPr>
                <a:lvl8pPr marL="2437972" indent="-231606">
                  <a:lnSpc>
                    <a:spcPct val="90000"/>
                  </a:lnSpc>
                  <a:spcBef>
                    <a:spcPts val="800"/>
                  </a:spcBef>
                  <a:buClr>
                    <a:schemeClr val="accent1"/>
                  </a:buClr>
                  <a:buSzPct val="80000"/>
                  <a:buFont typeface="Arial" pitchFamily="34" charset="0"/>
                  <a:buChar char="•"/>
                  <a:defRPr sz="2000" baseline="0"/>
                </a:lvl8pPr>
                <a:lvl9pPr marL="2742720" indent="-231606">
                  <a:lnSpc>
                    <a:spcPct val="90000"/>
                  </a:lnSpc>
                  <a:spcBef>
                    <a:spcPts val="800"/>
                  </a:spcBef>
                  <a:buClr>
                    <a:schemeClr val="accent1"/>
                  </a:buClr>
                  <a:buSzPct val="80000"/>
                  <a:buFont typeface="Arial" pitchFamily="34" charset="0"/>
                  <a:buChar char="•"/>
                  <a:defRPr sz="2000" baseline="0"/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bg-BG" sz="280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US" sz="28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bSup>
                      <m:r>
                        <a:rPr lang="en-US" sz="28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bg-BG" sz="28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bg-BG" sz="28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bg-BG" sz="2800" i="1">
                                  <a:solidFill>
                                    <a:schemeClr val="tx2"/>
                                  </a:solidFill>
                                  <a:latin typeface="Cambria Math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bg-BG" sz="2800" i="1">
                                  <a:solidFill>
                                    <a:schemeClr val="tx2"/>
                                  </a:solidFill>
                                  <a:latin typeface="Cambria Math"/>
                                </a:rPr>
                                <m:t>𝑘</m:t>
                              </m:r>
                            </m:den>
                          </m:f>
                        </m:e>
                      </m:d>
                      <m:r>
                        <a:rPr lang="bg-BG" sz="2800" i="1">
                          <a:solidFill>
                            <a:schemeClr val="tx2"/>
                          </a:solidFill>
                          <a:latin typeface="Cambria Math"/>
                        </a:rPr>
                        <m:t>=</m:t>
                      </m:r>
                      <m:d>
                        <m:dPr>
                          <m:ctrlPr>
                            <a:rPr lang="bg-BG" sz="28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bg-BG" sz="28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bg-BG" sz="2800" i="1">
                                  <a:solidFill>
                                    <a:schemeClr val="tx2"/>
                                  </a:solidFill>
                                  <a:latin typeface="Cambria Math"/>
                                </a:rPr>
                                <m:t>𝑛</m:t>
                              </m:r>
                              <m:r>
                                <a:rPr lang="bg-BG" sz="2800" i="1">
                                  <a:solidFill>
                                    <a:schemeClr val="tx2"/>
                                  </a:solidFill>
                                  <a:latin typeface="Cambria Math"/>
                                </a:rPr>
                                <m:t>−1</m:t>
                              </m:r>
                            </m:num>
                            <m:den>
                              <m:r>
                                <a:rPr lang="bg-BG" sz="2800" i="1">
                                  <a:solidFill>
                                    <a:schemeClr val="tx2"/>
                                  </a:solidFill>
                                  <a:latin typeface="Cambria Math"/>
                                </a:rPr>
                                <m:t>𝑘</m:t>
                              </m:r>
                              <m:r>
                                <a:rPr lang="bg-BG" sz="2800" i="1">
                                  <a:solidFill>
                                    <a:schemeClr val="tx2"/>
                                  </a:solidFill>
                                  <a:latin typeface="Cambria Math"/>
                                </a:rPr>
                                <m:t>−1</m:t>
                              </m:r>
                            </m:den>
                          </m:f>
                        </m:e>
                      </m:d>
                      <m:r>
                        <a:rPr lang="bg-BG" sz="2800" i="1">
                          <a:solidFill>
                            <a:schemeClr val="tx2"/>
                          </a:solidFill>
                          <a:latin typeface="Cambria Math"/>
                        </a:rPr>
                        <m:t>+</m:t>
                      </m:r>
                      <m:d>
                        <m:dPr>
                          <m:ctrlPr>
                            <a:rPr lang="bg-BG" sz="28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bg-BG" sz="28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bg-BG" sz="2800" i="1">
                                  <a:solidFill>
                                    <a:schemeClr val="tx2"/>
                                  </a:solidFill>
                                  <a:latin typeface="Cambria Math"/>
                                </a:rPr>
                                <m:t>𝑛</m:t>
                              </m:r>
                              <m:r>
                                <a:rPr lang="bg-BG" sz="2800" i="1">
                                  <a:solidFill>
                                    <a:schemeClr val="tx2"/>
                                  </a:solidFill>
                                  <a:latin typeface="Cambria Math"/>
                                </a:rPr>
                                <m:t>−1</m:t>
                              </m:r>
                            </m:num>
                            <m:den>
                              <m:r>
                                <a:rPr lang="bg-BG" sz="2800" i="1">
                                  <a:solidFill>
                                    <a:schemeClr val="tx2"/>
                                  </a:solidFill>
                                  <a:latin typeface="Cambria Math"/>
                                </a:rPr>
                                <m:t>𝑘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bg-BG" sz="28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8" name="Text Placeholder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6412" y="2560713"/>
                <a:ext cx="5472000" cy="1311614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  <a:ln w="127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8" name="Picture 4" descr="http://files.softicons.com/download/toolbar-icons/status-icons-set-by-iconleak/png/256x256/1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9069" y="3975212"/>
            <a:ext cx="1480015" cy="1480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AutoShape 7">
            <a:extLst>
              <a:ext uri="{FF2B5EF4-FFF2-40B4-BE49-F238E27FC236}">
                <a16:creationId xmlns:a16="http://schemas.microsoft.com/office/drawing/2014/main" id="{846AFABA-B91F-45E1-98D1-D7A8CF4982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75412" y="5257800"/>
            <a:ext cx="2674695" cy="854453"/>
          </a:xfrm>
          <a:prstGeom prst="wedgeRoundRectCallout">
            <a:avLst>
              <a:gd name="adj1" fmla="val -58578"/>
              <a:gd name="adj2" fmla="val -5058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This is slow </a:t>
            </a:r>
            <a:br>
              <a:rPr lang="en-US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</a:br>
            <a:r>
              <a:rPr lang="en-US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(stay tuned for DP)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9281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pic>
        <p:nvPicPr>
          <p:cNvPr id="7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3118" y="3878727"/>
            <a:ext cx="3091494" cy="2293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4" y="1151122"/>
            <a:ext cx="8951998" cy="55703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Permutations</a:t>
            </a:r>
            <a:r>
              <a:rPr lang="en-US" sz="3200" dirty="0"/>
              <a:t> – Ways to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order n</a:t>
            </a:r>
            <a:r>
              <a:rPr lang="en-US" sz="3200" dirty="0"/>
              <a:t> elements</a:t>
            </a:r>
            <a:endParaRPr lang="en-US" sz="3000" dirty="0"/>
          </a:p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Variations</a:t>
            </a:r>
            <a:r>
              <a:rPr lang="en-US" sz="3200" dirty="0"/>
              <a:t> – Ways to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order k</a:t>
            </a:r>
            <a:r>
              <a:rPr lang="en-US" sz="3200" dirty="0"/>
              <a:t> of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n</a:t>
            </a:r>
            <a:r>
              <a:rPr lang="en-US" sz="3200" dirty="0"/>
              <a:t> elements</a:t>
            </a:r>
          </a:p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Combinations</a:t>
            </a:r>
            <a:r>
              <a:rPr lang="en-US" sz="3200" dirty="0"/>
              <a:t> – Ways to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choose k</a:t>
            </a:r>
            <a:r>
              <a:rPr lang="en-US" sz="3200" dirty="0"/>
              <a:t> of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n</a:t>
            </a:r>
            <a:r>
              <a:rPr lang="en-US" sz="3200" dirty="0"/>
              <a:t> elements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Pascal's Triangle </a:t>
            </a:r>
          </a:p>
          <a:p>
            <a:pPr lvl="1">
              <a:lnSpc>
                <a:spcPct val="100000"/>
              </a:lnSpc>
            </a:pPr>
            <a:r>
              <a:rPr lang="en-US" sz="3000" dirty="0">
                <a:sym typeface="Wingdings" panose="05000000000000000000" pitchFamily="2" charset="2"/>
              </a:rPr>
              <a:t>Binomial Coefficients () –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N choose K Count</a:t>
            </a:r>
            <a:endParaRPr lang="en-US" sz="3000" b="1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2408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338C81-B7B6-4021-8179-92A5FA8C1C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0" name="Title 29">
            <a:extLst>
              <a:ext uri="{FF2B5EF4-FFF2-40B4-BE49-F238E27FC236}">
                <a16:creationId xmlns:a16="http://schemas.microsoft.com/office/drawing/2014/main" id="{41BCBF9F-D7C5-46A9-B584-D2E2787A7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Permutations</a:t>
            </a:r>
            <a:endParaRPr lang="bg-BG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73B82EE-D7EE-4A30-9CDE-79A054631FDE}"/>
              </a:ext>
            </a:extLst>
          </p:cNvPr>
          <p:cNvGraphicFramePr>
            <a:graphicFrameLocks noGrp="1"/>
          </p:cNvGraphicFramePr>
          <p:nvPr/>
        </p:nvGraphicFramePr>
        <p:xfrm>
          <a:off x="1522412" y="2438400"/>
          <a:ext cx="1624542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1514">
                  <a:extLst>
                    <a:ext uri="{9D8B030D-6E8A-4147-A177-3AD203B41FA5}">
                      <a16:colId xmlns:a16="http://schemas.microsoft.com/office/drawing/2014/main" val="2512372165"/>
                    </a:ext>
                  </a:extLst>
                </a:gridCol>
                <a:gridCol w="541514">
                  <a:extLst>
                    <a:ext uri="{9D8B030D-6E8A-4147-A177-3AD203B41FA5}">
                      <a16:colId xmlns:a16="http://schemas.microsoft.com/office/drawing/2014/main" val="274016159"/>
                    </a:ext>
                  </a:extLst>
                </a:gridCol>
                <a:gridCol w="541514">
                  <a:extLst>
                    <a:ext uri="{9D8B030D-6E8A-4147-A177-3AD203B41FA5}">
                      <a16:colId xmlns:a16="http://schemas.microsoft.com/office/drawing/2014/main" val="97363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0250036"/>
                  </a:ext>
                </a:extLst>
              </a:tr>
            </a:tbl>
          </a:graphicData>
        </a:graphic>
      </p:graphicFrame>
      <p:graphicFrame>
        <p:nvGraphicFramePr>
          <p:cNvPr id="31" name="Table 30">
            <a:extLst>
              <a:ext uri="{FF2B5EF4-FFF2-40B4-BE49-F238E27FC236}">
                <a16:creationId xmlns:a16="http://schemas.microsoft.com/office/drawing/2014/main" id="{147A39BB-E872-4188-A7FE-288C26B2D3FA}"/>
              </a:ext>
            </a:extLst>
          </p:cNvPr>
          <p:cNvGraphicFramePr>
            <a:graphicFrameLocks noGrp="1"/>
          </p:cNvGraphicFramePr>
          <p:nvPr/>
        </p:nvGraphicFramePr>
        <p:xfrm>
          <a:off x="5332412" y="2438400"/>
          <a:ext cx="1624542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1514">
                  <a:extLst>
                    <a:ext uri="{9D8B030D-6E8A-4147-A177-3AD203B41FA5}">
                      <a16:colId xmlns:a16="http://schemas.microsoft.com/office/drawing/2014/main" val="2512372165"/>
                    </a:ext>
                  </a:extLst>
                </a:gridCol>
                <a:gridCol w="541514">
                  <a:extLst>
                    <a:ext uri="{9D8B030D-6E8A-4147-A177-3AD203B41FA5}">
                      <a16:colId xmlns:a16="http://schemas.microsoft.com/office/drawing/2014/main" val="274016159"/>
                    </a:ext>
                  </a:extLst>
                </a:gridCol>
                <a:gridCol w="541514">
                  <a:extLst>
                    <a:ext uri="{9D8B030D-6E8A-4147-A177-3AD203B41FA5}">
                      <a16:colId xmlns:a16="http://schemas.microsoft.com/office/drawing/2014/main" val="97363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0250036"/>
                  </a:ext>
                </a:extLst>
              </a:tr>
            </a:tbl>
          </a:graphicData>
        </a:graphic>
      </p:graphicFrame>
      <p:graphicFrame>
        <p:nvGraphicFramePr>
          <p:cNvPr id="32" name="Table 31">
            <a:extLst>
              <a:ext uri="{FF2B5EF4-FFF2-40B4-BE49-F238E27FC236}">
                <a16:creationId xmlns:a16="http://schemas.microsoft.com/office/drawing/2014/main" id="{5BBD6D8D-7A98-4BE5-9748-D7EC6C3C4E2D}"/>
              </a:ext>
            </a:extLst>
          </p:cNvPr>
          <p:cNvGraphicFramePr>
            <a:graphicFrameLocks noGrp="1"/>
          </p:cNvGraphicFramePr>
          <p:nvPr/>
        </p:nvGraphicFramePr>
        <p:xfrm>
          <a:off x="9124077" y="2438400"/>
          <a:ext cx="1624542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1514">
                  <a:extLst>
                    <a:ext uri="{9D8B030D-6E8A-4147-A177-3AD203B41FA5}">
                      <a16:colId xmlns:a16="http://schemas.microsoft.com/office/drawing/2014/main" val="2512372165"/>
                    </a:ext>
                  </a:extLst>
                </a:gridCol>
                <a:gridCol w="541514">
                  <a:extLst>
                    <a:ext uri="{9D8B030D-6E8A-4147-A177-3AD203B41FA5}">
                      <a16:colId xmlns:a16="http://schemas.microsoft.com/office/drawing/2014/main" val="274016159"/>
                    </a:ext>
                  </a:extLst>
                </a:gridCol>
                <a:gridCol w="541514">
                  <a:extLst>
                    <a:ext uri="{9D8B030D-6E8A-4147-A177-3AD203B41FA5}">
                      <a16:colId xmlns:a16="http://schemas.microsoft.com/office/drawing/2014/main" val="97363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0250036"/>
                  </a:ext>
                </a:extLst>
              </a:tr>
            </a:tbl>
          </a:graphicData>
        </a:graphic>
      </p:graphicFrame>
      <p:graphicFrame>
        <p:nvGraphicFramePr>
          <p:cNvPr id="33" name="Table 32">
            <a:extLst>
              <a:ext uri="{FF2B5EF4-FFF2-40B4-BE49-F238E27FC236}">
                <a16:creationId xmlns:a16="http://schemas.microsoft.com/office/drawing/2014/main" id="{BAC5A5CE-F72F-4510-AA5A-96AA83A10A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8634687"/>
              </p:ext>
            </p:extLst>
          </p:nvPr>
        </p:nvGraphicFramePr>
        <p:xfrm>
          <a:off x="760412" y="3505200"/>
          <a:ext cx="1304100" cy="3670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4700">
                  <a:extLst>
                    <a:ext uri="{9D8B030D-6E8A-4147-A177-3AD203B41FA5}">
                      <a16:colId xmlns:a16="http://schemas.microsoft.com/office/drawing/2014/main" val="2512372165"/>
                    </a:ext>
                  </a:extLst>
                </a:gridCol>
                <a:gridCol w="434700">
                  <a:extLst>
                    <a:ext uri="{9D8B030D-6E8A-4147-A177-3AD203B41FA5}">
                      <a16:colId xmlns:a16="http://schemas.microsoft.com/office/drawing/2014/main" val="274016159"/>
                    </a:ext>
                  </a:extLst>
                </a:gridCol>
                <a:gridCol w="434700">
                  <a:extLst>
                    <a:ext uri="{9D8B030D-6E8A-4147-A177-3AD203B41FA5}">
                      <a16:colId xmlns:a16="http://schemas.microsoft.com/office/drawing/2014/main" val="9736340"/>
                    </a:ext>
                  </a:extLst>
                </a:gridCol>
              </a:tblGrid>
              <a:tr h="367017">
                <a:tc>
                  <a:txBody>
                    <a:bodyPr/>
                    <a:lstStyle/>
                    <a:p>
                      <a:pPr algn="ctr"/>
                      <a:r>
                        <a:rPr lang="en-GB" sz="1900" dirty="0"/>
                        <a:t>A</a:t>
                      </a:r>
                    </a:p>
                  </a:txBody>
                  <a:tcPr marL="73403" marR="73403" marT="36702" marB="36702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900" dirty="0"/>
                        <a:t>B</a:t>
                      </a:r>
                    </a:p>
                  </a:txBody>
                  <a:tcPr marL="73403" marR="73403" marT="36702" marB="36702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900" dirty="0"/>
                    </a:p>
                  </a:txBody>
                  <a:tcPr marL="73403" marR="73403" marT="36702" marB="36702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0250036"/>
                  </a:ext>
                </a:extLst>
              </a:tr>
            </a:tbl>
          </a:graphicData>
        </a:graphic>
      </p:graphicFrame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16E075D2-C33D-4DBD-8687-05C461C75A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9743530"/>
              </p:ext>
            </p:extLst>
          </p:nvPr>
        </p:nvGraphicFramePr>
        <p:xfrm>
          <a:off x="2494904" y="3505200"/>
          <a:ext cx="1304100" cy="3670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4700">
                  <a:extLst>
                    <a:ext uri="{9D8B030D-6E8A-4147-A177-3AD203B41FA5}">
                      <a16:colId xmlns:a16="http://schemas.microsoft.com/office/drawing/2014/main" val="2512372165"/>
                    </a:ext>
                  </a:extLst>
                </a:gridCol>
                <a:gridCol w="434700">
                  <a:extLst>
                    <a:ext uri="{9D8B030D-6E8A-4147-A177-3AD203B41FA5}">
                      <a16:colId xmlns:a16="http://schemas.microsoft.com/office/drawing/2014/main" val="274016159"/>
                    </a:ext>
                  </a:extLst>
                </a:gridCol>
                <a:gridCol w="434700">
                  <a:extLst>
                    <a:ext uri="{9D8B030D-6E8A-4147-A177-3AD203B41FA5}">
                      <a16:colId xmlns:a16="http://schemas.microsoft.com/office/drawing/2014/main" val="9736340"/>
                    </a:ext>
                  </a:extLst>
                </a:gridCol>
              </a:tblGrid>
              <a:tr h="367017">
                <a:tc>
                  <a:txBody>
                    <a:bodyPr/>
                    <a:lstStyle/>
                    <a:p>
                      <a:pPr algn="ctr"/>
                      <a:r>
                        <a:rPr lang="en-GB" sz="1900" dirty="0"/>
                        <a:t>A</a:t>
                      </a:r>
                    </a:p>
                  </a:txBody>
                  <a:tcPr marL="73403" marR="73403" marT="36702" marB="36702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900" dirty="0"/>
                        <a:t>C</a:t>
                      </a:r>
                    </a:p>
                  </a:txBody>
                  <a:tcPr marL="73403" marR="73403" marT="36702" marB="36702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900" dirty="0"/>
                    </a:p>
                  </a:txBody>
                  <a:tcPr marL="73403" marR="73403" marT="36702" marB="36702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0250036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D4CB7DA7-E7D5-4AD4-91B6-4A583A28F6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1127265"/>
              </p:ext>
            </p:extLst>
          </p:nvPr>
        </p:nvGraphicFramePr>
        <p:xfrm>
          <a:off x="4664720" y="3505200"/>
          <a:ext cx="1304100" cy="3670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4700">
                  <a:extLst>
                    <a:ext uri="{9D8B030D-6E8A-4147-A177-3AD203B41FA5}">
                      <a16:colId xmlns:a16="http://schemas.microsoft.com/office/drawing/2014/main" val="2512372165"/>
                    </a:ext>
                  </a:extLst>
                </a:gridCol>
                <a:gridCol w="434700">
                  <a:extLst>
                    <a:ext uri="{9D8B030D-6E8A-4147-A177-3AD203B41FA5}">
                      <a16:colId xmlns:a16="http://schemas.microsoft.com/office/drawing/2014/main" val="274016159"/>
                    </a:ext>
                  </a:extLst>
                </a:gridCol>
                <a:gridCol w="434700">
                  <a:extLst>
                    <a:ext uri="{9D8B030D-6E8A-4147-A177-3AD203B41FA5}">
                      <a16:colId xmlns:a16="http://schemas.microsoft.com/office/drawing/2014/main" val="9736340"/>
                    </a:ext>
                  </a:extLst>
                </a:gridCol>
              </a:tblGrid>
              <a:tr h="367017">
                <a:tc>
                  <a:txBody>
                    <a:bodyPr/>
                    <a:lstStyle/>
                    <a:p>
                      <a:pPr algn="ctr"/>
                      <a:r>
                        <a:rPr lang="en-GB" sz="1900" dirty="0"/>
                        <a:t>B</a:t>
                      </a:r>
                    </a:p>
                  </a:txBody>
                  <a:tcPr marL="73403" marR="73403" marT="36702" marB="36702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900" dirty="0"/>
                        <a:t>A</a:t>
                      </a:r>
                    </a:p>
                  </a:txBody>
                  <a:tcPr marL="73403" marR="73403" marT="36702" marB="36702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900" dirty="0"/>
                    </a:p>
                  </a:txBody>
                  <a:tcPr marL="73403" marR="73403" marT="36702" marB="36702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0250036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6CC30F70-48EA-478B-8A4D-78988CF46D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4844924"/>
              </p:ext>
            </p:extLst>
          </p:nvPr>
        </p:nvGraphicFramePr>
        <p:xfrm>
          <a:off x="6399212" y="3505200"/>
          <a:ext cx="1304100" cy="3670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4700">
                  <a:extLst>
                    <a:ext uri="{9D8B030D-6E8A-4147-A177-3AD203B41FA5}">
                      <a16:colId xmlns:a16="http://schemas.microsoft.com/office/drawing/2014/main" val="2512372165"/>
                    </a:ext>
                  </a:extLst>
                </a:gridCol>
                <a:gridCol w="434700">
                  <a:extLst>
                    <a:ext uri="{9D8B030D-6E8A-4147-A177-3AD203B41FA5}">
                      <a16:colId xmlns:a16="http://schemas.microsoft.com/office/drawing/2014/main" val="274016159"/>
                    </a:ext>
                  </a:extLst>
                </a:gridCol>
                <a:gridCol w="434700">
                  <a:extLst>
                    <a:ext uri="{9D8B030D-6E8A-4147-A177-3AD203B41FA5}">
                      <a16:colId xmlns:a16="http://schemas.microsoft.com/office/drawing/2014/main" val="9736340"/>
                    </a:ext>
                  </a:extLst>
                </a:gridCol>
              </a:tblGrid>
              <a:tr h="367017">
                <a:tc>
                  <a:txBody>
                    <a:bodyPr/>
                    <a:lstStyle/>
                    <a:p>
                      <a:pPr algn="ctr"/>
                      <a:r>
                        <a:rPr lang="en-GB" sz="1900" dirty="0"/>
                        <a:t>B</a:t>
                      </a:r>
                    </a:p>
                  </a:txBody>
                  <a:tcPr marL="73403" marR="73403" marT="36702" marB="36702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900" dirty="0"/>
                        <a:t>C</a:t>
                      </a:r>
                    </a:p>
                  </a:txBody>
                  <a:tcPr marL="73403" marR="73403" marT="36702" marB="36702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900" dirty="0"/>
                    </a:p>
                  </a:txBody>
                  <a:tcPr marL="73403" marR="73403" marT="36702" marB="36702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0250036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C7D24A7F-A476-47C7-AB3C-2D71F22423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7436973"/>
              </p:ext>
            </p:extLst>
          </p:nvPr>
        </p:nvGraphicFramePr>
        <p:xfrm>
          <a:off x="8362077" y="3505200"/>
          <a:ext cx="1304100" cy="3670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4700">
                  <a:extLst>
                    <a:ext uri="{9D8B030D-6E8A-4147-A177-3AD203B41FA5}">
                      <a16:colId xmlns:a16="http://schemas.microsoft.com/office/drawing/2014/main" val="2512372165"/>
                    </a:ext>
                  </a:extLst>
                </a:gridCol>
                <a:gridCol w="434700">
                  <a:extLst>
                    <a:ext uri="{9D8B030D-6E8A-4147-A177-3AD203B41FA5}">
                      <a16:colId xmlns:a16="http://schemas.microsoft.com/office/drawing/2014/main" val="274016159"/>
                    </a:ext>
                  </a:extLst>
                </a:gridCol>
                <a:gridCol w="434700">
                  <a:extLst>
                    <a:ext uri="{9D8B030D-6E8A-4147-A177-3AD203B41FA5}">
                      <a16:colId xmlns:a16="http://schemas.microsoft.com/office/drawing/2014/main" val="9736340"/>
                    </a:ext>
                  </a:extLst>
                </a:gridCol>
              </a:tblGrid>
              <a:tr h="367017">
                <a:tc>
                  <a:txBody>
                    <a:bodyPr/>
                    <a:lstStyle/>
                    <a:p>
                      <a:pPr algn="ctr"/>
                      <a:r>
                        <a:rPr lang="en-GB" sz="1900" dirty="0"/>
                        <a:t>C</a:t>
                      </a:r>
                    </a:p>
                  </a:txBody>
                  <a:tcPr marL="73403" marR="73403" marT="36702" marB="36702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900" dirty="0"/>
                        <a:t>A</a:t>
                      </a:r>
                    </a:p>
                  </a:txBody>
                  <a:tcPr marL="73403" marR="73403" marT="36702" marB="36702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900" dirty="0"/>
                    </a:p>
                  </a:txBody>
                  <a:tcPr marL="73403" marR="73403" marT="36702" marB="36702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0250036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E893A1D0-DCC9-41B4-A443-76F21B41DA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9130429"/>
              </p:ext>
            </p:extLst>
          </p:nvPr>
        </p:nvGraphicFramePr>
        <p:xfrm>
          <a:off x="10096569" y="3505200"/>
          <a:ext cx="1304100" cy="3670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4700">
                  <a:extLst>
                    <a:ext uri="{9D8B030D-6E8A-4147-A177-3AD203B41FA5}">
                      <a16:colId xmlns:a16="http://schemas.microsoft.com/office/drawing/2014/main" val="2512372165"/>
                    </a:ext>
                  </a:extLst>
                </a:gridCol>
                <a:gridCol w="434700">
                  <a:extLst>
                    <a:ext uri="{9D8B030D-6E8A-4147-A177-3AD203B41FA5}">
                      <a16:colId xmlns:a16="http://schemas.microsoft.com/office/drawing/2014/main" val="274016159"/>
                    </a:ext>
                  </a:extLst>
                </a:gridCol>
                <a:gridCol w="434700">
                  <a:extLst>
                    <a:ext uri="{9D8B030D-6E8A-4147-A177-3AD203B41FA5}">
                      <a16:colId xmlns:a16="http://schemas.microsoft.com/office/drawing/2014/main" val="9736340"/>
                    </a:ext>
                  </a:extLst>
                </a:gridCol>
              </a:tblGrid>
              <a:tr h="367017">
                <a:tc>
                  <a:txBody>
                    <a:bodyPr/>
                    <a:lstStyle/>
                    <a:p>
                      <a:pPr algn="ctr"/>
                      <a:r>
                        <a:rPr lang="en-GB" sz="1900" dirty="0"/>
                        <a:t>C</a:t>
                      </a:r>
                    </a:p>
                  </a:txBody>
                  <a:tcPr marL="73403" marR="73403" marT="36702" marB="36702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900" dirty="0"/>
                        <a:t>B</a:t>
                      </a:r>
                    </a:p>
                  </a:txBody>
                  <a:tcPr marL="73403" marR="73403" marT="36702" marB="36702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900" dirty="0"/>
                    </a:p>
                  </a:txBody>
                  <a:tcPr marL="73403" marR="73403" marT="36702" marB="36702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0250036"/>
                  </a:ext>
                </a:extLst>
              </a:tr>
            </a:tbl>
          </a:graphicData>
        </a:graphic>
      </p:graphicFrame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F68C43D-42DF-4321-8564-4F31D5E95E9A}"/>
              </a:ext>
            </a:extLst>
          </p:cNvPr>
          <p:cNvCxnSpPr>
            <a:cxnSpLocks/>
            <a:stCxn id="3" idx="2"/>
            <a:endCxn id="33" idx="0"/>
          </p:cNvCxnSpPr>
          <p:nvPr/>
        </p:nvCxnSpPr>
        <p:spPr>
          <a:xfrm flipH="1">
            <a:off x="1412462" y="2895600"/>
            <a:ext cx="922221" cy="60960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1EBE37E-7643-435E-976C-0FF4685BB6B4}"/>
              </a:ext>
            </a:extLst>
          </p:cNvPr>
          <p:cNvCxnSpPr>
            <a:cxnSpLocks/>
            <a:stCxn id="3" idx="2"/>
            <a:endCxn id="34" idx="0"/>
          </p:cNvCxnSpPr>
          <p:nvPr/>
        </p:nvCxnSpPr>
        <p:spPr>
          <a:xfrm>
            <a:off x="2334683" y="2895600"/>
            <a:ext cx="812271" cy="60960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5C7CB72-383B-413D-8058-C588BD774802}"/>
              </a:ext>
            </a:extLst>
          </p:cNvPr>
          <p:cNvCxnSpPr>
            <a:cxnSpLocks/>
            <a:stCxn id="31" idx="2"/>
            <a:endCxn id="10" idx="0"/>
          </p:cNvCxnSpPr>
          <p:nvPr/>
        </p:nvCxnSpPr>
        <p:spPr>
          <a:xfrm flipH="1">
            <a:off x="5316770" y="2895600"/>
            <a:ext cx="827913" cy="60960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BD5C8BC-4FAB-44E4-8622-08205CB1B16D}"/>
              </a:ext>
            </a:extLst>
          </p:cNvPr>
          <p:cNvCxnSpPr>
            <a:cxnSpLocks/>
            <a:stCxn id="31" idx="2"/>
            <a:endCxn id="11" idx="0"/>
          </p:cNvCxnSpPr>
          <p:nvPr/>
        </p:nvCxnSpPr>
        <p:spPr>
          <a:xfrm>
            <a:off x="6144683" y="2895600"/>
            <a:ext cx="906579" cy="60960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3AD6618-6A9C-4305-9195-ABF4FED07D96}"/>
              </a:ext>
            </a:extLst>
          </p:cNvPr>
          <p:cNvCxnSpPr>
            <a:cxnSpLocks/>
            <a:stCxn id="32" idx="2"/>
            <a:endCxn id="12" idx="0"/>
          </p:cNvCxnSpPr>
          <p:nvPr/>
        </p:nvCxnSpPr>
        <p:spPr>
          <a:xfrm flipH="1">
            <a:off x="9014127" y="2895600"/>
            <a:ext cx="922221" cy="60960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A8C1B352-7310-40E2-A079-B83C0764E129}"/>
              </a:ext>
            </a:extLst>
          </p:cNvPr>
          <p:cNvCxnSpPr>
            <a:cxnSpLocks/>
            <a:stCxn id="32" idx="2"/>
            <a:endCxn id="13" idx="0"/>
          </p:cNvCxnSpPr>
          <p:nvPr/>
        </p:nvCxnSpPr>
        <p:spPr>
          <a:xfrm>
            <a:off x="9936348" y="2895600"/>
            <a:ext cx="812271" cy="60960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145E2ABE-20ED-47C8-B6D3-8662F2C558D1}"/>
              </a:ext>
            </a:extLst>
          </p:cNvPr>
          <p:cNvSpPr txBox="1"/>
          <p:nvPr/>
        </p:nvSpPr>
        <p:spPr>
          <a:xfrm>
            <a:off x="836612" y="1385840"/>
            <a:ext cx="54389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Order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</a:rPr>
              <a:t>A</a:t>
            </a:r>
            <a:r>
              <a:rPr lang="en-GB" sz="2800" dirty="0"/>
              <a:t>,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</a:rPr>
              <a:t>B</a:t>
            </a:r>
            <a:r>
              <a:rPr lang="en-GB" sz="2800" dirty="0"/>
              <a:t> and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</a:rPr>
              <a:t>C</a:t>
            </a:r>
            <a:r>
              <a:rPr lang="en-GB" sz="2800" dirty="0"/>
              <a:t> in all possible ways</a:t>
            </a:r>
          </a:p>
        </p:txBody>
      </p:sp>
    </p:spTree>
    <p:extLst>
      <p:ext uri="{BB962C8B-B14F-4D97-AF65-F5344CB8AC3E}">
        <p14:creationId xmlns:p14="http://schemas.microsoft.com/office/powerpoint/2010/main" val="28246007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Software-University-Foundation</Template>
  <TotalTime>0</TotalTime>
  <Words>2687</Words>
  <Application>Microsoft Office PowerPoint</Application>
  <PresentationFormat>Benutzerdefiniert</PresentationFormat>
  <Paragraphs>724</Paragraphs>
  <Slides>85</Slides>
  <Notes>3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85</vt:i4>
      </vt:variant>
    </vt:vector>
  </HeadingPairs>
  <TitlesOfParts>
    <vt:vector size="91" baseType="lpstr">
      <vt:lpstr>Arial</vt:lpstr>
      <vt:lpstr>Calibri</vt:lpstr>
      <vt:lpstr>Cambria Math</vt:lpstr>
      <vt:lpstr>Consolas</vt:lpstr>
      <vt:lpstr>Wingdings</vt:lpstr>
      <vt:lpstr>SoftUni 16x9</vt:lpstr>
      <vt:lpstr>Combinatorial Algorithms</vt:lpstr>
      <vt:lpstr>Table of Contents</vt:lpstr>
      <vt:lpstr>Permutations</vt:lpstr>
      <vt:lpstr>Permutations</vt:lpstr>
      <vt:lpstr>Permutations</vt:lpstr>
      <vt:lpstr>Permutations</vt:lpstr>
      <vt:lpstr>Permutations</vt:lpstr>
      <vt:lpstr>Permutations</vt:lpstr>
      <vt:lpstr>Permutations</vt:lpstr>
      <vt:lpstr>Permutations</vt:lpstr>
      <vt:lpstr>Problem: Generate Permutations</vt:lpstr>
      <vt:lpstr>Algorithm: Permutations</vt:lpstr>
      <vt:lpstr>Generating Permutations</vt:lpstr>
      <vt:lpstr>Permutations Count</vt:lpstr>
      <vt:lpstr>Problem: Optimize Permutations</vt:lpstr>
      <vt:lpstr>Permutations: Swap Algorithm</vt:lpstr>
      <vt:lpstr>Permutations: Swap Algorithm</vt:lpstr>
      <vt:lpstr>Permutations: Swap Algorithm</vt:lpstr>
      <vt:lpstr>Permutations: Swap Algorithm</vt:lpstr>
      <vt:lpstr>Permutations: Swap Algorithm</vt:lpstr>
      <vt:lpstr>Permutations: Swap Algorithm</vt:lpstr>
      <vt:lpstr>Permutations: Swap Algorithm</vt:lpstr>
      <vt:lpstr>Permutations: Swap Algorithm</vt:lpstr>
      <vt:lpstr>Permutations: Swap Algorithm</vt:lpstr>
      <vt:lpstr>Permutations: Swap Algorithm</vt:lpstr>
      <vt:lpstr>Permutations: Swap Algorithm</vt:lpstr>
      <vt:lpstr>Permutations: Swap Algorithm</vt:lpstr>
      <vt:lpstr>Permutations: Swap Algorithm</vt:lpstr>
      <vt:lpstr>Permutations: Swap Algorithm</vt:lpstr>
      <vt:lpstr>Problem: Optimize Permutations</vt:lpstr>
      <vt:lpstr>Generating Permutations</vt:lpstr>
      <vt:lpstr>Problem: Permutations with Repetition</vt:lpstr>
      <vt:lpstr>Solution: Permutations with Repetition</vt:lpstr>
      <vt:lpstr>Optimized: Permutations with Repetition</vt:lpstr>
      <vt:lpstr>Generating Permutations with Repetition</vt:lpstr>
      <vt:lpstr>Permutations with Repetition Count</vt:lpstr>
      <vt:lpstr>Permutations</vt:lpstr>
      <vt:lpstr>Variations</vt:lpstr>
      <vt:lpstr>Variations</vt:lpstr>
      <vt:lpstr>Variations</vt:lpstr>
      <vt:lpstr>Variations</vt:lpstr>
      <vt:lpstr>Variations</vt:lpstr>
      <vt:lpstr>Variations</vt:lpstr>
      <vt:lpstr>Variations</vt:lpstr>
      <vt:lpstr>Variations</vt:lpstr>
      <vt:lpstr>Variations</vt:lpstr>
      <vt:lpstr>Variations</vt:lpstr>
      <vt:lpstr>Variations</vt:lpstr>
      <vt:lpstr>Variations</vt:lpstr>
      <vt:lpstr>Variations</vt:lpstr>
      <vt:lpstr>Problem: Generate Variations</vt:lpstr>
      <vt:lpstr>Generating Variations</vt:lpstr>
      <vt:lpstr>Variations Count</vt:lpstr>
      <vt:lpstr>Variations with Repetitions</vt:lpstr>
      <vt:lpstr>Problem: Generate Variations with Reps</vt:lpstr>
      <vt:lpstr>Generating Permutations</vt:lpstr>
      <vt:lpstr>Variations with Reps: Iterative Algorithm</vt:lpstr>
      <vt:lpstr>Variations with Reps: Iterative Algorithm</vt:lpstr>
      <vt:lpstr>Variations Count</vt:lpstr>
      <vt:lpstr>Combinations</vt:lpstr>
      <vt:lpstr>Combinations</vt:lpstr>
      <vt:lpstr>Combinations</vt:lpstr>
      <vt:lpstr>Combinations</vt:lpstr>
      <vt:lpstr>Combinations</vt:lpstr>
      <vt:lpstr>Combinations</vt:lpstr>
      <vt:lpstr>Combinations</vt:lpstr>
      <vt:lpstr>Combinations</vt:lpstr>
      <vt:lpstr>Combinations</vt:lpstr>
      <vt:lpstr>Combinations</vt:lpstr>
      <vt:lpstr>Combinations</vt:lpstr>
      <vt:lpstr>Combinations</vt:lpstr>
      <vt:lpstr>Combinations</vt:lpstr>
      <vt:lpstr>Problem: Generate Combinations</vt:lpstr>
      <vt:lpstr>Algorithm: Combinations without Repetition</vt:lpstr>
      <vt:lpstr>Combinations without Repetition</vt:lpstr>
      <vt:lpstr>Combinations Count</vt:lpstr>
      <vt:lpstr>Algorithm: Combinations with Repetition</vt:lpstr>
      <vt:lpstr>Generate Combinations with Repetition</vt:lpstr>
      <vt:lpstr>Variations and Combinations</vt:lpstr>
      <vt:lpstr>N Choose K Count</vt:lpstr>
      <vt:lpstr>Problem: Combinations Count</vt:lpstr>
      <vt:lpstr>Pascal's Triangle</vt:lpstr>
      <vt:lpstr>Binomial Coefficients: Calculation</vt:lpstr>
      <vt:lpstr>Binomial Coefficients: Calculation</vt:lpstr>
      <vt:lpstr>Summary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Combinatorial Algorithms</dc:title>
  <dc:subject>Software Development Course</dc:subject>
  <dc:creator/>
  <cp:keywords>combinations, variation, permutations, algorithms, combinatorics, recursion, SoftUni, Software University, programming, software development, software engineering, course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2019-05-21T02:14:20Z</dcterms:modified>
  <cp:category>Algorithms, Programming, SoftUni, Software University, Programming, Software Development, Software Engineering, Course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